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3" r:id="rId5"/>
    <p:sldId id="271" r:id="rId6"/>
    <p:sldId id="287" r:id="rId7"/>
    <p:sldId id="276" r:id="rId8"/>
    <p:sldId id="273" r:id="rId9"/>
    <p:sldId id="338" r:id="rId10"/>
    <p:sldId id="340" r:id="rId11"/>
    <p:sldId id="339" r:id="rId12"/>
    <p:sldId id="288" r:id="rId13"/>
    <p:sldId id="306" r:id="rId14"/>
    <p:sldId id="328" r:id="rId15"/>
    <p:sldId id="341" r:id="rId16"/>
    <p:sldId id="322" r:id="rId17"/>
    <p:sldId id="285" r:id="rId18"/>
    <p:sldId id="297" r:id="rId19"/>
    <p:sldId id="298" r:id="rId20"/>
    <p:sldId id="299" r:id="rId21"/>
    <p:sldId id="26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9299" autoAdjust="0"/>
  </p:normalViewPr>
  <p:slideViewPr>
    <p:cSldViewPr snapToGrid="0">
      <p:cViewPr varScale="1">
        <p:scale>
          <a:sx n="81" d="100"/>
          <a:sy n="81" d="100"/>
        </p:scale>
        <p:origin x="946" y="72"/>
      </p:cViewPr>
      <p:guideLst>
        <p:guide orient="horz" pos="215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3.wmf"/><Relationship Id="rId7" Type="http://schemas.openxmlformats.org/officeDocument/2006/relationships/image" Target="../media/image22.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sym typeface="+mn-ea"/>
              </a:rPr>
              <a:t>from the contextual utterances  ,</a:t>
            </a:r>
            <a:r>
              <a:rPr lang="en-US" altLang="zh-CN" i="1" dirty="0">
                <a:latin typeface="Times New Roman" panose="02020603050405020304" pitchFamily="18" charset="0"/>
                <a:cs typeface="Times New Roman" panose="02020603050405020304" pitchFamily="18" charset="0"/>
                <a:sym typeface="+mn-ea"/>
              </a:rPr>
              <a:t>x</a:t>
            </a:r>
            <a:r>
              <a:rPr lang="en-US" altLang="zh-CN" baseline="-25000" dirty="0">
                <a:latin typeface="Times New Roman" panose="02020603050405020304" pitchFamily="18" charset="0"/>
                <a:cs typeface="Times New Roman" panose="02020603050405020304" pitchFamily="18" charset="0"/>
                <a:sym typeface="+mn-ea"/>
              </a:rPr>
              <a:t>n-1</a:t>
            </a:r>
            <a:r>
              <a:rPr lang="en-US" altLang="zh-CN" dirty="0">
                <a:latin typeface="Times New Roman" panose="02020603050405020304" pitchFamily="18" charset="0"/>
                <a:cs typeface="Times New Roman" panose="02020603050405020304" pitchFamily="18" charset="0"/>
                <a:sym typeface="+mn-ea"/>
              </a:rPr>
              <a:t>and </a:t>
            </a:r>
            <a:r>
              <a:rPr lang="en-US" altLang="zh-CN" i="1" dirty="0">
                <a:latin typeface="Times New Roman" panose="02020603050405020304" pitchFamily="18" charset="0"/>
                <a:cs typeface="Times New Roman" panose="02020603050405020304" pitchFamily="18" charset="0"/>
                <a:sym typeface="+mn-ea"/>
              </a:rPr>
              <a:t>x</a:t>
            </a:r>
            <a:r>
              <a:rPr lang="en-US" altLang="zh-CN" i="1" baseline="-25000" dirty="0">
                <a:latin typeface="Times New Roman" panose="02020603050405020304" pitchFamily="18" charset="0"/>
                <a:cs typeface="Times New Roman" panose="02020603050405020304" pitchFamily="18" charset="0"/>
                <a:sym typeface="+mn-ea"/>
              </a:rPr>
              <a:t>n</a:t>
            </a:r>
            <a:r>
              <a:rPr lang="en-US" altLang="zh-CN" dirty="0">
                <a:latin typeface="Times New Roman" panose="02020603050405020304" pitchFamily="18" charset="0"/>
                <a:cs typeface="Times New Roman" panose="02020603050405020304" pitchFamily="18" charset="0"/>
                <a:sym typeface="+mn-ea"/>
              </a:rPr>
              <a:t> using a hierarchical GRU (HGRU) encoder</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sym typeface="+mn-ea"/>
              </a:rPr>
              <a:t>from G, respectively,</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sym typeface="+mn-ea"/>
              </a:rPr>
              <a:t>from G, respectively,</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14.png"/><Relationship Id="rId10" Type="http://schemas.openxmlformats.org/officeDocument/2006/relationships/image" Target="../media/image13.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18.bin"/><Relationship Id="rId3" Type="http://schemas.openxmlformats.org/officeDocument/2006/relationships/image" Target="../media/image35.wmf"/><Relationship Id="rId2" Type="http://schemas.openxmlformats.org/officeDocument/2006/relationships/oleObject" Target="../embeddings/oleObject17.bin"/><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20.bin"/><Relationship Id="rId3" Type="http://schemas.openxmlformats.org/officeDocument/2006/relationships/image" Target="../media/image37.wmf"/><Relationship Id="rId2" Type="http://schemas.openxmlformats.org/officeDocument/2006/relationships/oleObject" Target="../embeddings/oleObject19.bin"/><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19.wmf"/><Relationship Id="rId7" Type="http://schemas.openxmlformats.org/officeDocument/2006/relationships/oleObject" Target="../embeddings/oleObject4.bin"/><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7.wmf"/><Relationship Id="rId3" Type="http://schemas.openxmlformats.org/officeDocument/2006/relationships/oleObject" Target="../embeddings/oleObject2.bin"/><Relationship Id="rId2" Type="http://schemas.openxmlformats.org/officeDocument/2006/relationships/image" Target="../media/image16.wmf"/><Relationship Id="rId19" Type="http://schemas.openxmlformats.org/officeDocument/2006/relationships/notesSlide" Target="../notesSlides/notesSlide5.xml"/><Relationship Id="rId18" Type="http://schemas.openxmlformats.org/officeDocument/2006/relationships/vmlDrawing" Target="../drawings/vmlDrawing1.vml"/><Relationship Id="rId17" Type="http://schemas.openxmlformats.org/officeDocument/2006/relationships/slideLayout" Target="../slideLayouts/slideLayout2.xml"/><Relationship Id="rId16" Type="http://schemas.openxmlformats.org/officeDocument/2006/relationships/image" Target="../media/image23.wmf"/><Relationship Id="rId15" Type="http://schemas.openxmlformats.org/officeDocument/2006/relationships/oleObject" Target="../embeddings/oleObject8.bin"/><Relationship Id="rId14" Type="http://schemas.openxmlformats.org/officeDocument/2006/relationships/image" Target="../media/image22.wmf"/><Relationship Id="rId13" Type="http://schemas.openxmlformats.org/officeDocument/2006/relationships/oleObject" Target="../embeddings/oleObject7.bin"/><Relationship Id="rId12" Type="http://schemas.openxmlformats.org/officeDocument/2006/relationships/image" Target="../media/image21.wmf"/><Relationship Id="rId11" Type="http://schemas.openxmlformats.org/officeDocument/2006/relationships/oleObject" Target="../embeddings/oleObject6.bin"/><Relationship Id="rId10" Type="http://schemas.openxmlformats.org/officeDocument/2006/relationships/image" Target="../media/image20.w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10.bin"/><Relationship Id="rId3" Type="http://schemas.openxmlformats.org/officeDocument/2006/relationships/image" Target="../media/image26.wmf"/><Relationship Id="rId2" Type="http://schemas.openxmlformats.org/officeDocument/2006/relationships/oleObject" Target="../embeddings/oleObject9.bin"/><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9" Type="http://schemas.openxmlformats.org/officeDocument/2006/relationships/image" Target="../media/image31.wmf"/><Relationship Id="rId8" Type="http://schemas.openxmlformats.org/officeDocument/2006/relationships/oleObject" Target="../embeddings/oleObject14.bin"/><Relationship Id="rId7" Type="http://schemas.openxmlformats.org/officeDocument/2006/relationships/image" Target="../media/image30.wmf"/><Relationship Id="rId6" Type="http://schemas.openxmlformats.org/officeDocument/2006/relationships/oleObject" Target="../embeddings/oleObject13.bin"/><Relationship Id="rId5" Type="http://schemas.openxmlformats.org/officeDocument/2006/relationships/image" Target="../media/image29.wmf"/><Relationship Id="rId4" Type="http://schemas.openxmlformats.org/officeDocument/2006/relationships/oleObject" Target="../embeddings/oleObject12.bin"/><Relationship Id="rId3" Type="http://schemas.openxmlformats.org/officeDocument/2006/relationships/image" Target="../media/image28.wmf"/><Relationship Id="rId2" Type="http://schemas.openxmlformats.org/officeDocument/2006/relationships/oleObject" Target="../embeddings/oleObject11.bin"/><Relationship Id="rId16" Type="http://schemas.openxmlformats.org/officeDocument/2006/relationships/notesSlide" Target="../notesSlides/notesSlide8.xml"/><Relationship Id="rId15" Type="http://schemas.openxmlformats.org/officeDocument/2006/relationships/vmlDrawing" Target="../drawings/vmlDrawing3.vml"/><Relationship Id="rId14" Type="http://schemas.openxmlformats.org/officeDocument/2006/relationships/slideLayout" Target="../slideLayouts/slideLayout2.xml"/><Relationship Id="rId13" Type="http://schemas.openxmlformats.org/officeDocument/2006/relationships/image" Target="../media/image33.wmf"/><Relationship Id="rId12" Type="http://schemas.openxmlformats.org/officeDocument/2006/relationships/oleObject" Target="../embeddings/oleObject16.bin"/><Relationship Id="rId11" Type="http://schemas.openxmlformats.org/officeDocument/2006/relationships/image" Target="../media/image32.wmf"/><Relationship Id="rId10" Type="http://schemas.openxmlformats.org/officeDocument/2006/relationships/oleObject" Target="../embeddings/oleObject15.bin"/><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381744" y="308328"/>
              <a:ext cx="281025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118430"/>
              <a:ext cx="4240098" cy="836230"/>
            </a:xfrm>
            <a:prstGeom prst="rect">
              <a:avLst/>
            </a:prstGeom>
          </p:spPr>
        </p:pic>
        <p:sp>
          <p:nvSpPr>
            <p:cNvPr id="9" name="矩形 8"/>
            <p:cNvSpPr/>
            <p:nvPr/>
          </p:nvSpPr>
          <p:spPr>
            <a:xfrm>
              <a:off x="1004107" y="80242"/>
              <a:ext cx="328293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188974"/>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736034" y="1785880"/>
            <a:ext cx="7338755" cy="707886"/>
          </a:xfrm>
          <a:prstGeom prst="rect">
            <a:avLst/>
          </a:prstGeom>
        </p:spPr>
        <p:txBody>
          <a:bodyPr wrap="square">
            <a:spAutoFit/>
          </a:bodyPr>
          <a:lstStyle/>
          <a:p>
            <a:endParaRPr lang="zh-CN" altLang="en-US" sz="40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1"/>
          <a:stretch>
            <a:fillRect/>
          </a:stretch>
        </p:blipFill>
        <p:spPr>
          <a:xfrm>
            <a:off x="457517" y="1780874"/>
            <a:ext cx="3944527" cy="3296252"/>
          </a:xfrm>
          <a:prstGeom prst="rect">
            <a:avLst/>
          </a:prstGeom>
        </p:spPr>
      </p:pic>
      <p:sp>
        <p:nvSpPr>
          <p:cNvPr id="5" name="文本框 4"/>
          <p:cNvSpPr txBox="1"/>
          <p:nvPr/>
        </p:nvSpPr>
        <p:spPr>
          <a:xfrm>
            <a:off x="4482465" y="1601470"/>
            <a:ext cx="7476490" cy="1076325"/>
          </a:xfrm>
          <a:prstGeom prst="rect">
            <a:avLst/>
          </a:prstGeom>
          <a:noFill/>
        </p:spPr>
        <p:txBody>
          <a:bodyPr wrap="square" rtlCol="0">
            <a:spAutoFit/>
          </a:bodyPr>
          <a:lstStyle/>
          <a:p>
            <a:pPr algn="ctr"/>
            <a:r>
              <a:rPr lang="en-US" altLang="zh-CN" sz="3200" b="1" i="0" u="none" strike="noStrike" baseline="0" dirty="0">
                <a:latin typeface="Times New Roman" panose="02020603050405020304" pitchFamily="18" charset="0"/>
                <a:cs typeface="Times New Roman" panose="02020603050405020304" pitchFamily="18" charset="0"/>
              </a:rPr>
              <a:t>Keyword-Guided Neural Conversational Model</a:t>
            </a:r>
            <a:endParaRPr lang="zh-CN" altLang="en-US" sz="32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4650723" y="3309278"/>
            <a:ext cx="7308499" cy="398780"/>
          </a:xfrm>
          <a:prstGeom prst="rect">
            <a:avLst/>
          </a:prstGeom>
          <a:noFill/>
        </p:spPr>
        <p:txBody>
          <a:bodyPr wrap="square" rtlCol="0">
            <a:spAutoFit/>
          </a:bodyPr>
          <a:lstStyle/>
          <a:p>
            <a:pPr algn="ctr"/>
            <a:r>
              <a:rPr lang="zh-CN" altLang="en-US" sz="2000" dirty="0">
                <a:latin typeface="Times New Roman" panose="02020603050405020304" pitchFamily="18" charset="0"/>
                <a:cs typeface="Times New Roman" panose="02020603050405020304" pitchFamily="18" charset="0"/>
              </a:rPr>
              <a:t>Peixiang Zhong, Yong Liu, Hao Wang, Chunyan Miao</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8221153" y="4643883"/>
            <a:ext cx="3853636" cy="953135"/>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Speaker: Feng Yaru</a:t>
            </a:r>
            <a:endParaRPr lang="en-US" altLang="zh-CN" sz="2800" dirty="0">
              <a:latin typeface="Times New Roman" panose="02020603050405020304" pitchFamily="18" charset="0"/>
              <a:cs typeface="Times New Roman" panose="02020603050405020304" pitchFamily="18" charset="0"/>
            </a:endParaRPr>
          </a:p>
          <a:p>
            <a:pPr algn="ctr"/>
            <a:r>
              <a:rPr lang="en-US" altLang="zh-CN" sz="2800" dirty="0">
                <a:latin typeface="Times New Roman" panose="02020603050405020304" pitchFamily="18" charset="0"/>
                <a:cs typeface="Times New Roman" panose="02020603050405020304" pitchFamily="18" charset="0"/>
              </a:rPr>
              <a:t>2021.04.</a:t>
            </a:r>
            <a:r>
              <a:rPr lang="en-US" sz="2800" dirty="0">
                <a:latin typeface="Times New Roman" panose="02020603050405020304" pitchFamily="18" charset="0"/>
                <a:cs typeface="Times New Roman" panose="02020603050405020304" pitchFamily="18" charset="0"/>
              </a:rPr>
              <a:t>11</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78475"/>
            <a:ext cx="10515600" cy="482946"/>
          </a:xfrm>
        </p:spPr>
        <p:txBody>
          <a:bodyPr/>
          <a:lstStyle/>
          <a:p>
            <a:r>
              <a:rPr lang="en-US" altLang="zh-CN" sz="3600">
                <a:latin typeface="宋体" panose="02010600030101010101" pitchFamily="2" charset="-122"/>
                <a:ea typeface="宋体" panose="02010600030101010101" pitchFamily="2" charset="-122"/>
                <a:sym typeface="+mn-ea"/>
              </a:rPr>
              <a:t>CKG-aware response retrieval model</a:t>
            </a:r>
            <a:endParaRPr lang="en-US" altLang="zh-CN" sz="3600" b="1"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1029335" y="1317625"/>
            <a:ext cx="10133330" cy="4715510"/>
          </a:xfrm>
          <a:prstGeom prst="rect">
            <a:avLst/>
          </a:prstGeom>
        </p:spPr>
      </p:pic>
      <p:pic>
        <p:nvPicPr>
          <p:cNvPr id="5" name="图片 4"/>
          <p:cNvPicPr>
            <a:picLocks noChangeAspect="1"/>
          </p:cNvPicPr>
          <p:nvPr/>
        </p:nvPicPr>
        <p:blipFill>
          <a:blip r:embed="rId2"/>
          <a:stretch>
            <a:fillRect/>
          </a:stretch>
        </p:blipFill>
        <p:spPr>
          <a:xfrm>
            <a:off x="3178810" y="6182360"/>
            <a:ext cx="5834380" cy="3479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01875" y="829945"/>
            <a:ext cx="8105140" cy="483235"/>
          </a:xfrm>
        </p:spPr>
        <p:txBody>
          <a:bodyPr/>
          <a:lstStyle/>
          <a:p>
            <a:r>
              <a:rPr lang="en-US" altLang="zh-CN" sz="3600">
                <a:latin typeface="宋体" panose="02010600030101010101" pitchFamily="2" charset="-122"/>
                <a:ea typeface="宋体" panose="02010600030101010101" pitchFamily="2" charset="-122"/>
                <a:sym typeface="+mn-ea"/>
              </a:rPr>
              <a:t>CKG-aware response retrieval model</a:t>
            </a:r>
            <a:br>
              <a:rPr lang="en-US" altLang="zh-CN" sz="3600" b="1" dirty="0">
                <a:latin typeface="宋体" panose="02010600030101010101" pitchFamily="2" charset="-122"/>
                <a:ea typeface="宋体" panose="02010600030101010101" pitchFamily="2" charset="-122"/>
              </a:rPr>
            </a:br>
            <a:endParaRPr lang="en-US" altLang="zh-CN" sz="3600" b="1" dirty="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2007870" y="1299210"/>
            <a:ext cx="8176895" cy="3805555"/>
          </a:xfrm>
          <a:prstGeom prst="rect">
            <a:avLst/>
          </a:prstGeom>
        </p:spPr>
      </p:pic>
      <p:sp>
        <p:nvSpPr>
          <p:cNvPr id="7" name="矩形 6"/>
          <p:cNvSpPr/>
          <p:nvPr/>
        </p:nvSpPr>
        <p:spPr>
          <a:xfrm>
            <a:off x="3536315" y="4370705"/>
            <a:ext cx="1849755" cy="407035"/>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8" name="矩形 7"/>
          <p:cNvSpPr/>
          <p:nvPr/>
        </p:nvSpPr>
        <p:spPr>
          <a:xfrm>
            <a:off x="7519670" y="4370705"/>
            <a:ext cx="1849755" cy="407035"/>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文本框 8"/>
          <p:cNvSpPr txBox="1"/>
          <p:nvPr/>
        </p:nvSpPr>
        <p:spPr>
          <a:xfrm>
            <a:off x="887730" y="5397500"/>
            <a:ext cx="5168265" cy="829945"/>
          </a:xfrm>
          <a:prstGeom prst="rect">
            <a:avLst/>
          </a:prstGeom>
          <a:noFill/>
        </p:spPr>
        <p:txBody>
          <a:bodyPr wrap="square" rtlCol="0">
            <a:spAutoFit/>
          </a:bodyPr>
          <a:p>
            <a:r>
              <a:rPr lang="en-US" altLang="zh-CN" sz="2400">
                <a:latin typeface="Times New Roman" panose="02020603050405020304" pitchFamily="18" charset="0"/>
                <a:cs typeface="Times New Roman" panose="02020603050405020304" pitchFamily="18" charset="0"/>
              </a:rPr>
              <a:t>Context Utterance Representation</a:t>
            </a: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Candidate Utterance Representation</a:t>
            </a: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p:txBody>
      </p:sp>
      <p:graphicFrame>
        <p:nvGraphicFramePr>
          <p:cNvPr id="10" name="对象 9">
            <a:hlinkClick r:id="" action="ppaction://ole?verb="/>
          </p:cNvPr>
          <p:cNvGraphicFramePr>
            <a:graphicFrameLocks noChangeAspect="1"/>
          </p:cNvGraphicFramePr>
          <p:nvPr/>
        </p:nvGraphicFramePr>
        <p:xfrm>
          <a:off x="5302885" y="5397500"/>
          <a:ext cx="1078865" cy="330200"/>
        </p:xfrm>
        <a:graphic>
          <a:graphicData uri="http://schemas.openxmlformats.org/presentationml/2006/ole">
            <mc:AlternateContent xmlns:mc="http://schemas.openxmlformats.org/markup-compatibility/2006">
              <mc:Choice xmlns:v="urn:schemas-microsoft-com:vml" Requires="v">
                <p:oleObj spid="_x0000_s1025" name="" r:id="rId2" imgW="622300" imgH="190500" progId="Equation.KSEE3">
                  <p:embed/>
                </p:oleObj>
              </mc:Choice>
              <mc:Fallback>
                <p:oleObj name="" r:id="rId2" imgW="622300" imgH="190500" progId="Equation.KSEE3">
                  <p:embed/>
                  <p:pic>
                    <p:nvPicPr>
                      <p:cNvPr id="0" name="图片 1024"/>
                      <p:cNvPicPr/>
                      <p:nvPr/>
                    </p:nvPicPr>
                    <p:blipFill>
                      <a:blip r:embed="rId3"/>
                      <a:stretch>
                        <a:fillRect/>
                      </a:stretch>
                    </p:blipFill>
                    <p:spPr>
                      <a:xfrm>
                        <a:off x="5302885" y="5397500"/>
                        <a:ext cx="1078865" cy="330200"/>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5572760" y="5795645"/>
          <a:ext cx="1045845" cy="320040"/>
        </p:xfrm>
        <a:graphic>
          <a:graphicData uri="http://schemas.openxmlformats.org/presentationml/2006/ole">
            <mc:AlternateContent xmlns:mc="http://schemas.openxmlformats.org/markup-compatibility/2006">
              <mc:Choice xmlns:v="urn:schemas-microsoft-com:vml" Requires="v">
                <p:oleObj spid="_x0000_s1025" name="" r:id="rId4" imgW="622300" imgH="190500" progId="Equation.KSEE3">
                  <p:embed/>
                </p:oleObj>
              </mc:Choice>
              <mc:Fallback>
                <p:oleObj name="" r:id="rId4" imgW="622300" imgH="190500" progId="Equation.KSEE3">
                  <p:embed/>
                  <p:pic>
                    <p:nvPicPr>
                      <p:cNvPr id="0" name="图片 1024"/>
                      <p:cNvPicPr/>
                      <p:nvPr/>
                    </p:nvPicPr>
                    <p:blipFill>
                      <a:blip r:embed="rId5"/>
                      <a:stretch>
                        <a:fillRect/>
                      </a:stretch>
                    </p:blipFill>
                    <p:spPr>
                      <a:xfrm>
                        <a:off x="5572760" y="5795645"/>
                        <a:ext cx="1045845" cy="32004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819910" y="1307465"/>
            <a:ext cx="8552180" cy="3980180"/>
          </a:xfrm>
          <a:prstGeom prst="rect">
            <a:avLst/>
          </a:prstGeom>
        </p:spPr>
      </p:pic>
      <p:sp>
        <p:nvSpPr>
          <p:cNvPr id="7" name="矩形 6"/>
          <p:cNvSpPr/>
          <p:nvPr/>
        </p:nvSpPr>
        <p:spPr>
          <a:xfrm>
            <a:off x="6253480" y="3913505"/>
            <a:ext cx="329565" cy="748665"/>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文本框 8"/>
          <p:cNvSpPr txBox="1"/>
          <p:nvPr/>
        </p:nvSpPr>
        <p:spPr>
          <a:xfrm>
            <a:off x="838200" y="5665470"/>
            <a:ext cx="5168265" cy="829945"/>
          </a:xfrm>
          <a:prstGeom prst="rect">
            <a:avLst/>
          </a:prstGeom>
          <a:noFill/>
        </p:spPr>
        <p:txBody>
          <a:bodyPr wrap="square" rtlCol="0">
            <a:spAutoFit/>
          </a:bodyPr>
          <a:p>
            <a:r>
              <a:rPr lang="en-US" altLang="zh-CN" sz="2400">
                <a:latin typeface="Times New Roman" panose="02020603050405020304" pitchFamily="18" charset="0"/>
                <a:cs typeface="Times New Roman" panose="02020603050405020304" pitchFamily="18" charset="0"/>
              </a:rPr>
              <a:t>predicted </a:t>
            </a:r>
            <a:r>
              <a:rPr lang="en-US" altLang="zh-CN" sz="2400">
                <a:latin typeface="Times New Roman" panose="02020603050405020304" pitchFamily="18" charset="0"/>
                <a:cs typeface="Times New Roman" panose="02020603050405020304" pitchFamily="18" charset="0"/>
              </a:rPr>
              <a:t>Keyword Representation</a:t>
            </a: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candidate Keyword Representation</a:t>
            </a: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p:txBody>
      </p:sp>
      <p:graphicFrame>
        <p:nvGraphicFramePr>
          <p:cNvPr id="3" name="对象 2">
            <a:hlinkClick r:id="" action="ppaction://ole?verb="/>
          </p:cNvPr>
          <p:cNvGraphicFramePr>
            <a:graphicFrameLocks noChangeAspect="1"/>
          </p:cNvGraphicFramePr>
          <p:nvPr/>
        </p:nvGraphicFramePr>
        <p:xfrm>
          <a:off x="5327650" y="5665470"/>
          <a:ext cx="1243330" cy="365760"/>
        </p:xfrm>
        <a:graphic>
          <a:graphicData uri="http://schemas.openxmlformats.org/presentationml/2006/ole">
            <mc:AlternateContent xmlns:mc="http://schemas.openxmlformats.org/markup-compatibility/2006">
              <mc:Choice xmlns:v="urn:schemas-microsoft-com:vml" Requires="v">
                <p:oleObj spid="_x0000_s2049" name="" r:id="rId2" imgW="647700" imgH="190500" progId="Equation.KSEE3">
                  <p:embed/>
                </p:oleObj>
              </mc:Choice>
              <mc:Fallback>
                <p:oleObj name="" r:id="rId2" imgW="647700" imgH="190500" progId="Equation.KSEE3">
                  <p:embed/>
                  <p:pic>
                    <p:nvPicPr>
                      <p:cNvPr id="0" name="图片 2048"/>
                      <p:cNvPicPr/>
                      <p:nvPr/>
                    </p:nvPicPr>
                    <p:blipFill>
                      <a:blip r:embed="rId3"/>
                      <a:stretch>
                        <a:fillRect/>
                      </a:stretch>
                    </p:blipFill>
                    <p:spPr>
                      <a:xfrm>
                        <a:off x="5327650" y="5665470"/>
                        <a:ext cx="1243330" cy="36576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5332095" y="5996623"/>
          <a:ext cx="1243330" cy="414655"/>
        </p:xfrm>
        <a:graphic>
          <a:graphicData uri="http://schemas.openxmlformats.org/presentationml/2006/ole">
            <mc:AlternateContent xmlns:mc="http://schemas.openxmlformats.org/markup-compatibility/2006">
              <mc:Choice xmlns:v="urn:schemas-microsoft-com:vml" Requires="v">
                <p:oleObj spid="_x0000_s2049" name="" r:id="rId4" imgW="647700" imgH="215900" progId="Equation.KSEE3">
                  <p:embed/>
                </p:oleObj>
              </mc:Choice>
              <mc:Fallback>
                <p:oleObj name="" r:id="rId4" imgW="647700" imgH="215900" progId="Equation.KSEE3">
                  <p:embed/>
                  <p:pic>
                    <p:nvPicPr>
                      <p:cNvPr id="0" name="图片 2048"/>
                      <p:cNvPicPr/>
                      <p:nvPr/>
                    </p:nvPicPr>
                    <p:blipFill>
                      <a:blip r:embed="rId5"/>
                      <a:stretch>
                        <a:fillRect/>
                      </a:stretch>
                    </p:blipFill>
                    <p:spPr>
                      <a:xfrm>
                        <a:off x="5332095" y="5996623"/>
                        <a:ext cx="1243330" cy="414655"/>
                      </a:xfrm>
                      <a:prstGeom prst="rect">
                        <a:avLst/>
                      </a:prstGeom>
                    </p:spPr>
                  </p:pic>
                </p:oleObj>
              </mc:Fallback>
            </mc:AlternateContent>
          </a:graphicData>
        </a:graphic>
      </p:graphicFrame>
      <p:sp>
        <p:nvSpPr>
          <p:cNvPr id="11" name="标题 10"/>
          <p:cNvSpPr>
            <a:spLocks noGrp="1"/>
          </p:cNvSpPr>
          <p:nvPr>
            <p:ph type="title"/>
          </p:nvPr>
        </p:nvSpPr>
        <p:spPr>
          <a:xfrm>
            <a:off x="838200" y="678475"/>
            <a:ext cx="10515600" cy="482946"/>
          </a:xfrm>
        </p:spPr>
        <p:txBody>
          <a:bodyPr/>
          <a:lstStyle/>
          <a:p>
            <a:r>
              <a:rPr lang="en-US" altLang="zh-CN" sz="3600">
                <a:latin typeface="宋体" panose="02010600030101010101" pitchFamily="2" charset="-122"/>
                <a:ea typeface="宋体" panose="02010600030101010101" pitchFamily="2" charset="-122"/>
                <a:sym typeface="+mn-ea"/>
              </a:rPr>
              <a:t>CKG-aware response retrieval model</a:t>
            </a:r>
            <a:endParaRPr lang="en-US" altLang="zh-CN" sz="3600" b="1" dirty="0">
              <a:latin typeface="宋体" panose="02010600030101010101" pitchFamily="2" charset="-122"/>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942340" y="1328420"/>
            <a:ext cx="10307955" cy="4797425"/>
          </a:xfrm>
          <a:prstGeom prst="rect">
            <a:avLst/>
          </a:prstGeom>
        </p:spPr>
      </p:pic>
      <p:sp>
        <p:nvSpPr>
          <p:cNvPr id="7" name="矩形 6"/>
          <p:cNvSpPr/>
          <p:nvPr/>
        </p:nvSpPr>
        <p:spPr>
          <a:xfrm>
            <a:off x="5426710" y="5164455"/>
            <a:ext cx="2138045" cy="1068705"/>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标题 9"/>
          <p:cNvSpPr>
            <a:spLocks noGrp="1"/>
          </p:cNvSpPr>
          <p:nvPr>
            <p:ph type="title"/>
          </p:nvPr>
        </p:nvSpPr>
        <p:spPr>
          <a:xfrm>
            <a:off x="838200" y="678475"/>
            <a:ext cx="10515600" cy="482946"/>
          </a:xfrm>
        </p:spPr>
        <p:txBody>
          <a:bodyPr/>
          <a:lstStyle/>
          <a:p>
            <a:r>
              <a:rPr lang="en-US" altLang="zh-CN" sz="3600">
                <a:latin typeface="宋体" panose="02010600030101010101" pitchFamily="2" charset="-122"/>
                <a:ea typeface="宋体" panose="02010600030101010101" pitchFamily="2" charset="-122"/>
                <a:sym typeface="+mn-ea"/>
              </a:rPr>
              <a:t>CKG-aware response retrieval model</a:t>
            </a:r>
            <a:endParaRPr lang="en-US" altLang="zh-CN" sz="3600" b="1" dirty="0">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01977" y="599817"/>
            <a:ext cx="7588045" cy="482946"/>
          </a:xfrm>
        </p:spPr>
        <p:txBody>
          <a:bodyPr/>
          <a:lstStyle/>
          <a:p>
            <a:r>
              <a:rPr lang="en-US" altLang="zh-CN" sz="4400" dirty="0">
                <a:latin typeface="Times New Roman" panose="02020603050405020304" pitchFamily="18" charset="0"/>
              </a:rPr>
              <a:t>Matching</a:t>
            </a:r>
            <a:endParaRPr lang="en-US" altLang="zh-CN" sz="44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019425" y="1373505"/>
            <a:ext cx="6153150" cy="1834515"/>
          </a:xfrm>
          <a:prstGeom prst="rect">
            <a:avLst/>
          </a:prstGeom>
        </p:spPr>
      </p:pic>
      <p:pic>
        <p:nvPicPr>
          <p:cNvPr id="5" name="图片 4"/>
          <p:cNvPicPr>
            <a:picLocks noChangeAspect="1"/>
          </p:cNvPicPr>
          <p:nvPr/>
        </p:nvPicPr>
        <p:blipFill>
          <a:blip r:embed="rId2"/>
          <a:stretch>
            <a:fillRect/>
          </a:stretch>
        </p:blipFill>
        <p:spPr>
          <a:xfrm>
            <a:off x="2940050" y="3335655"/>
            <a:ext cx="6311900" cy="1466850"/>
          </a:xfrm>
          <a:prstGeom prst="rect">
            <a:avLst/>
          </a:prstGeom>
        </p:spPr>
      </p:pic>
      <p:pic>
        <p:nvPicPr>
          <p:cNvPr id="7" name="图片 6"/>
          <p:cNvPicPr>
            <a:picLocks noChangeAspect="1"/>
          </p:cNvPicPr>
          <p:nvPr/>
        </p:nvPicPr>
        <p:blipFill>
          <a:blip r:embed="rId3"/>
          <a:stretch>
            <a:fillRect/>
          </a:stretch>
        </p:blipFill>
        <p:spPr>
          <a:xfrm>
            <a:off x="2883535" y="4933950"/>
            <a:ext cx="6353810" cy="9309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latin typeface="Times New Roman" panose="02020603050405020304" pitchFamily="18" charset="0"/>
              </a:rPr>
              <a:t>Experiments</a:t>
            </a:r>
            <a:endParaRPr lang="en-US" altLang="zh-CN" sz="44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651125" y="1896745"/>
            <a:ext cx="6889115" cy="3304540"/>
          </a:xfrm>
          <a:prstGeom prst="rect">
            <a:avLst/>
          </a:prstGeom>
        </p:spPr>
      </p:pic>
      <p:sp>
        <p:nvSpPr>
          <p:cNvPr id="4" name="文本框 3"/>
          <p:cNvSpPr txBox="1"/>
          <p:nvPr/>
        </p:nvSpPr>
        <p:spPr>
          <a:xfrm>
            <a:off x="2651125" y="5749290"/>
            <a:ext cx="5304155" cy="460375"/>
          </a:xfrm>
          <a:prstGeom prst="rect">
            <a:avLst/>
          </a:prstGeom>
          <a:noFill/>
        </p:spPr>
        <p:txBody>
          <a:bodyPr wrap="square" rtlCol="0">
            <a:spAutoFit/>
          </a:bodyPr>
          <a:p>
            <a:r>
              <a:rPr lang="zh-CN" altLang="en-US" sz="2400"/>
              <a:t>Dataset：ConvAI2、Reddit/Casual</a:t>
            </a:r>
            <a:endParaRPr lang="zh-CN"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93242" y="593548"/>
            <a:ext cx="4805516" cy="482946"/>
          </a:xfrm>
        </p:spPr>
        <p:txBody>
          <a:bodyPr/>
          <a:lstStyle/>
          <a:p>
            <a:r>
              <a:rPr lang="en-US" altLang="zh-CN" sz="4400" dirty="0">
                <a:latin typeface="Times New Roman" panose="02020603050405020304" pitchFamily="18" charset="0"/>
              </a:rPr>
              <a:t>Experiments</a:t>
            </a:r>
            <a:endParaRPr lang="en-US" altLang="zh-CN" sz="4400" dirty="0">
              <a:latin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536575" y="1391920"/>
            <a:ext cx="11118215" cy="47859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93242" y="711535"/>
            <a:ext cx="4805516" cy="482946"/>
          </a:xfrm>
        </p:spPr>
        <p:txBody>
          <a:bodyPr/>
          <a:lstStyle/>
          <a:p>
            <a:r>
              <a:rPr lang="en-US" altLang="zh-CN" sz="4400" dirty="0">
                <a:latin typeface="Times New Roman" panose="02020603050405020304" pitchFamily="18" charset="0"/>
              </a:rPr>
              <a:t>Experiments</a:t>
            </a:r>
            <a:endParaRPr lang="en-US" altLang="zh-CN" sz="44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272790" y="1353185"/>
            <a:ext cx="5646420" cy="49942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93242" y="711535"/>
            <a:ext cx="4805516" cy="482946"/>
          </a:xfrm>
        </p:spPr>
        <p:txBody>
          <a:bodyPr/>
          <a:lstStyle/>
          <a:p>
            <a:r>
              <a:rPr lang="en-US" altLang="zh-CN" sz="4400" dirty="0">
                <a:latin typeface="Times New Roman" panose="02020603050405020304" pitchFamily="18" charset="0"/>
              </a:rPr>
              <a:t>Experiments</a:t>
            </a:r>
            <a:endParaRPr lang="en-US" altLang="zh-CN" sz="4400" dirty="0">
              <a:latin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78460" y="1385570"/>
            <a:ext cx="4763135" cy="4087495"/>
          </a:xfrm>
          <a:prstGeom prst="rect">
            <a:avLst/>
          </a:prstGeom>
        </p:spPr>
      </p:pic>
      <p:pic>
        <p:nvPicPr>
          <p:cNvPr id="6" name="图片 5"/>
          <p:cNvPicPr>
            <a:picLocks noChangeAspect="1"/>
          </p:cNvPicPr>
          <p:nvPr/>
        </p:nvPicPr>
        <p:blipFill>
          <a:blip r:embed="rId2"/>
          <a:stretch>
            <a:fillRect/>
          </a:stretch>
        </p:blipFill>
        <p:spPr>
          <a:xfrm>
            <a:off x="5245735" y="1790700"/>
            <a:ext cx="6683375" cy="32753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999005"/>
            <a:ext cx="10515600" cy="4859989"/>
          </a:xfrm>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accent1">
                    <a:lumMod val="75000"/>
                  </a:schemeClr>
                </a:solidFill>
                <a:effectLst/>
                <a:latin typeface="Times New Roman" panose="02020603050405020304" pitchFamily="18" charset="0"/>
              </a:rPr>
              <a:t>Thanks</a:t>
            </a:r>
            <a:endParaRPr lang="zh-CN" altLang="en-US" sz="8000" b="0" dirty="0">
              <a:solidFill>
                <a:schemeClr val="accent1">
                  <a:lumMod val="75000"/>
                </a:schemeClr>
              </a:solidFill>
              <a:effectLst/>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5506" y="1228268"/>
            <a:ext cx="2831691" cy="765664"/>
          </a:xfrm>
        </p:spPr>
        <p:txBody>
          <a:bodyPr/>
          <a:lstStyle/>
          <a:p>
            <a:r>
              <a:rPr lang="en-US" altLang="zh-CN" sz="4400" b="0" dirty="0">
                <a:latin typeface="Times New Roman" panose="02020603050405020304" pitchFamily="18" charset="0"/>
              </a:rPr>
              <a:t>Content</a:t>
            </a:r>
            <a:endParaRPr lang="zh-CN" altLang="en-US" sz="4400" b="0" dirty="0">
              <a:latin typeface="Times New Roman" panose="02020603050405020304" pitchFamily="18" charset="0"/>
            </a:endParaRPr>
          </a:p>
        </p:txBody>
      </p:sp>
      <p:sp>
        <p:nvSpPr>
          <p:cNvPr id="13" name="椭圆 12"/>
          <p:cNvSpPr/>
          <p:nvPr/>
        </p:nvSpPr>
        <p:spPr>
          <a:xfrm>
            <a:off x="2516979" y="2701569"/>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01</a:t>
            </a:r>
            <a:endParaRPr lang="zh-CN" altLang="en-US" sz="1200" b="1" dirty="0">
              <a:solidFill>
                <a:schemeClr val="bg1"/>
              </a:solidFill>
              <a:cs typeface="+mn-ea"/>
              <a:sym typeface="+mn-lt"/>
            </a:endParaRPr>
          </a:p>
        </p:txBody>
      </p:sp>
      <p:sp>
        <p:nvSpPr>
          <p:cNvPr id="14" name="文本框 13"/>
          <p:cNvSpPr txBox="1"/>
          <p:nvPr/>
        </p:nvSpPr>
        <p:spPr>
          <a:xfrm>
            <a:off x="3409335" y="2698200"/>
            <a:ext cx="2352369" cy="584775"/>
          </a:xfrm>
          <a:prstGeom prst="rect">
            <a:avLst/>
          </a:prstGeom>
          <a:noFill/>
        </p:spPr>
        <p:txBody>
          <a:bodyPr wrap="square" rtlCol="0">
            <a:spAutoFit/>
          </a:bodyPr>
          <a:lstStyle/>
          <a:p>
            <a:pPr algn="just"/>
            <a:r>
              <a:rPr lang="en-US" altLang="zh-CN" sz="3200" dirty="0">
                <a:solidFill>
                  <a:srgbClr val="1C4885"/>
                </a:solidFill>
                <a:latin typeface="Times New Roman" panose="02020603050405020304" pitchFamily="18" charset="0"/>
                <a:cs typeface="Times New Roman" panose="02020603050405020304" pitchFamily="18" charset="0"/>
                <a:sym typeface="+mn-lt"/>
              </a:rPr>
              <a:t>Introduction</a:t>
            </a:r>
            <a:endParaRPr lang="zh-CN" altLang="en-US" sz="3200" dirty="0">
              <a:solidFill>
                <a:srgbClr val="1C4885"/>
              </a:solidFill>
              <a:latin typeface="Times New Roman" panose="02020603050405020304" pitchFamily="18" charset="0"/>
              <a:cs typeface="Times New Roman" panose="02020603050405020304" pitchFamily="18" charset="0"/>
              <a:sym typeface="+mn-lt"/>
            </a:endParaRPr>
          </a:p>
        </p:txBody>
      </p:sp>
      <p:sp>
        <p:nvSpPr>
          <p:cNvPr id="15" name="椭圆 14"/>
          <p:cNvSpPr/>
          <p:nvPr/>
        </p:nvSpPr>
        <p:spPr>
          <a:xfrm>
            <a:off x="7049651" y="2730394"/>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02</a:t>
            </a:r>
            <a:endParaRPr lang="zh-CN" altLang="en-US" sz="1200" b="1" dirty="0">
              <a:solidFill>
                <a:schemeClr val="bg1"/>
              </a:solidFill>
              <a:cs typeface="+mn-ea"/>
              <a:sym typeface="+mn-lt"/>
            </a:endParaRPr>
          </a:p>
        </p:txBody>
      </p:sp>
      <p:sp>
        <p:nvSpPr>
          <p:cNvPr id="16" name="文本框 15"/>
          <p:cNvSpPr txBox="1"/>
          <p:nvPr/>
        </p:nvSpPr>
        <p:spPr>
          <a:xfrm>
            <a:off x="7942008" y="2759893"/>
            <a:ext cx="2657168" cy="584775"/>
          </a:xfrm>
          <a:prstGeom prst="rect">
            <a:avLst/>
          </a:prstGeom>
          <a:noFill/>
        </p:spPr>
        <p:txBody>
          <a:bodyPr wrap="square" rtlCol="0">
            <a:spAutoFit/>
          </a:bodyPr>
          <a:lstStyle/>
          <a:p>
            <a:pPr algn="just"/>
            <a:r>
              <a:rPr lang="en-US" altLang="zh-CN" sz="3200" dirty="0">
                <a:solidFill>
                  <a:srgbClr val="1C4885"/>
                </a:solidFill>
                <a:latin typeface="Times New Roman" panose="02020603050405020304" pitchFamily="18" charset="0"/>
                <a:cs typeface="Times New Roman" panose="02020603050405020304" pitchFamily="18" charset="0"/>
                <a:sym typeface="+mn-lt"/>
              </a:rPr>
              <a:t>Related Work</a:t>
            </a:r>
            <a:endParaRPr lang="zh-CN" altLang="en-US" sz="3200" dirty="0">
              <a:solidFill>
                <a:srgbClr val="1C4885"/>
              </a:solidFill>
              <a:latin typeface="Times New Roman" panose="02020603050405020304" pitchFamily="18" charset="0"/>
              <a:cs typeface="Times New Roman" panose="02020603050405020304" pitchFamily="18" charset="0"/>
              <a:sym typeface="+mn-lt"/>
            </a:endParaRPr>
          </a:p>
        </p:txBody>
      </p:sp>
      <p:sp>
        <p:nvSpPr>
          <p:cNvPr id="17" name="椭圆 16"/>
          <p:cNvSpPr/>
          <p:nvPr/>
        </p:nvSpPr>
        <p:spPr>
          <a:xfrm>
            <a:off x="2516979" y="4049611"/>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03</a:t>
            </a:r>
            <a:endParaRPr lang="zh-CN" altLang="en-US" sz="1200" b="1" dirty="0">
              <a:solidFill>
                <a:schemeClr val="bg1"/>
              </a:solidFill>
              <a:cs typeface="+mn-ea"/>
              <a:sym typeface="+mn-lt"/>
            </a:endParaRPr>
          </a:p>
        </p:txBody>
      </p:sp>
      <p:sp>
        <p:nvSpPr>
          <p:cNvPr id="18" name="文本框 17"/>
          <p:cNvSpPr txBox="1"/>
          <p:nvPr/>
        </p:nvSpPr>
        <p:spPr>
          <a:xfrm>
            <a:off x="3409336" y="4033866"/>
            <a:ext cx="2352368" cy="584775"/>
          </a:xfrm>
          <a:prstGeom prst="rect">
            <a:avLst/>
          </a:prstGeom>
          <a:noFill/>
        </p:spPr>
        <p:txBody>
          <a:bodyPr wrap="square" rtlCol="0">
            <a:spAutoFit/>
          </a:bodyPr>
          <a:lstStyle/>
          <a:p>
            <a:r>
              <a:rPr lang="en-US" altLang="zh-CN" sz="3200" dirty="0">
                <a:solidFill>
                  <a:srgbClr val="1C4885"/>
                </a:solidFill>
                <a:latin typeface="Times New Roman" panose="02020603050405020304" pitchFamily="18" charset="0"/>
                <a:cs typeface="Times New Roman" panose="02020603050405020304" pitchFamily="18" charset="0"/>
                <a:sym typeface="+mn-lt"/>
              </a:rPr>
              <a:t>Approach</a:t>
            </a:r>
            <a:endParaRPr lang="zh-CN" altLang="en-US" sz="3200" dirty="0">
              <a:solidFill>
                <a:srgbClr val="1C4885"/>
              </a:solidFill>
              <a:latin typeface="Times New Roman" panose="02020603050405020304" pitchFamily="18" charset="0"/>
              <a:cs typeface="Times New Roman" panose="02020603050405020304" pitchFamily="18" charset="0"/>
              <a:sym typeface="+mn-lt"/>
            </a:endParaRPr>
          </a:p>
        </p:txBody>
      </p:sp>
      <p:sp>
        <p:nvSpPr>
          <p:cNvPr id="19" name="椭圆 18"/>
          <p:cNvSpPr/>
          <p:nvPr/>
        </p:nvSpPr>
        <p:spPr>
          <a:xfrm>
            <a:off x="7049651" y="3974867"/>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04</a:t>
            </a:r>
            <a:endParaRPr lang="zh-CN" altLang="en-US" sz="1200" b="1" dirty="0">
              <a:solidFill>
                <a:schemeClr val="bg1"/>
              </a:solidFill>
              <a:cs typeface="+mn-ea"/>
              <a:sym typeface="+mn-lt"/>
            </a:endParaRPr>
          </a:p>
        </p:txBody>
      </p:sp>
      <p:sp>
        <p:nvSpPr>
          <p:cNvPr id="20" name="文本框 19"/>
          <p:cNvSpPr txBox="1"/>
          <p:nvPr/>
        </p:nvSpPr>
        <p:spPr>
          <a:xfrm>
            <a:off x="7942008" y="4033866"/>
            <a:ext cx="2549014" cy="584775"/>
          </a:xfrm>
          <a:prstGeom prst="rect">
            <a:avLst/>
          </a:prstGeom>
          <a:noFill/>
        </p:spPr>
        <p:txBody>
          <a:bodyPr wrap="square" rtlCol="0">
            <a:spAutoFit/>
          </a:bodyPr>
          <a:lstStyle/>
          <a:p>
            <a:r>
              <a:rPr lang="en-US" altLang="zh-CN" sz="3200" dirty="0">
                <a:solidFill>
                  <a:srgbClr val="1C4885"/>
                </a:solidFill>
                <a:latin typeface="Times New Roman" panose="02020603050405020304" pitchFamily="18" charset="0"/>
                <a:cs typeface="Times New Roman" panose="02020603050405020304" pitchFamily="18" charset="0"/>
                <a:sym typeface="+mn-lt"/>
              </a:rPr>
              <a:t>Experiments</a:t>
            </a:r>
            <a:endParaRPr lang="zh-CN" altLang="en-US" sz="3200" dirty="0">
              <a:solidFill>
                <a:srgbClr val="1C4885"/>
              </a:solidFill>
              <a:latin typeface="Times New Roman" panose="02020603050405020304" pitchFamily="18" charset="0"/>
              <a:cs typeface="Times New Roman" panose="02020603050405020304" pitchFamily="18" charset="0"/>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8717" y="790191"/>
            <a:ext cx="10515600" cy="645317"/>
          </a:xfrm>
        </p:spPr>
        <p:txBody>
          <a:bodyPr/>
          <a:lstStyle/>
          <a:p>
            <a:r>
              <a:rPr lang="en-US" altLang="zh-CN" sz="4400" dirty="0">
                <a:latin typeface="Times New Roman" panose="02020603050405020304" pitchFamily="18" charset="0"/>
              </a:rPr>
              <a:t>Introduction</a:t>
            </a:r>
            <a:endParaRPr lang="en-US" altLang="zh-CN" sz="4400" dirty="0">
              <a:latin typeface="Times New Roman" panose="02020603050405020304" pitchFamily="18" charset="0"/>
            </a:endParaRPr>
          </a:p>
        </p:txBody>
      </p:sp>
      <p:sp>
        <p:nvSpPr>
          <p:cNvPr id="3" name="内容占位符 2"/>
          <p:cNvSpPr>
            <a:spLocks noGrp="1"/>
          </p:cNvSpPr>
          <p:nvPr>
            <p:ph idx="1"/>
          </p:nvPr>
        </p:nvSpPr>
        <p:spPr>
          <a:xfrm>
            <a:off x="838200" y="1353804"/>
            <a:ext cx="10515600" cy="4859989"/>
          </a:xfrm>
        </p:spPr>
        <p:txBody>
          <a:bodyPr>
            <a:normAutofit/>
          </a:bodyPr>
          <a:lstStyle/>
          <a:p>
            <a:pPr marL="0" indent="0">
              <a:buNone/>
            </a:pPr>
            <a:endParaRPr lang="en-US" altLang="zh-CN" dirty="0">
              <a:solidFill>
                <a:schemeClr val="tx1"/>
              </a:solidFill>
            </a:endParaRPr>
          </a:p>
          <a:p>
            <a:pPr marL="0" indent="0">
              <a:buNone/>
            </a:pPr>
            <a:endParaRPr lang="en-US" altLang="zh-CN" b="0" dirty="0"/>
          </a:p>
        </p:txBody>
      </p:sp>
      <p:sp>
        <p:nvSpPr>
          <p:cNvPr id="4" name="文本框 3"/>
          <p:cNvSpPr txBox="1"/>
          <p:nvPr/>
        </p:nvSpPr>
        <p:spPr>
          <a:xfrm>
            <a:off x="1261745" y="2114550"/>
            <a:ext cx="9891395" cy="2676525"/>
          </a:xfrm>
          <a:prstGeom prst="rect">
            <a:avLst/>
          </a:prstGeom>
          <a:noFill/>
        </p:spPr>
        <p:txBody>
          <a:bodyPr wrap="square" rtlCol="0">
            <a:spAutoFit/>
          </a:bodyPr>
          <a:lstStyle/>
          <a:p>
            <a:pPr marL="342900" indent="-342900" algn="l">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Training and evaluation datasets for next-turn keyword prediction are directly extracted from conversation without human annotations, so they are noisy.</a:t>
            </a:r>
            <a:endParaRPr lang="en-US" altLang="zh-CN" sz="24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rule-based keyword selection strategy leverages the cosine similarity between word embeddings to select keywords that are closer to the target keyword which may not reflect how human relate words in conversational turn-taking.</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latin typeface="Times New Roman" panose="02020603050405020304" pitchFamily="18" charset="0"/>
              </a:rPr>
              <a:t>Introduction</a:t>
            </a:r>
            <a:endParaRPr lang="en-US" altLang="zh-CN" sz="4400" dirty="0">
              <a:latin typeface="Times New Roman" panose="02020603050405020304" pitchFamily="18" charset="0"/>
            </a:endParaRPr>
          </a:p>
        </p:txBody>
      </p:sp>
      <p:sp>
        <p:nvSpPr>
          <p:cNvPr id="12" name="文本框 11"/>
          <p:cNvSpPr txBox="1"/>
          <p:nvPr/>
        </p:nvSpPr>
        <p:spPr>
          <a:xfrm>
            <a:off x="5937404" y="1468516"/>
            <a:ext cx="4799421" cy="523220"/>
          </a:xfrm>
          <a:prstGeom prst="rect">
            <a:avLst/>
          </a:prstGeom>
          <a:noFill/>
        </p:spPr>
        <p:txBody>
          <a:bodyPr wrap="square" rtlCol="0">
            <a:spAutoFit/>
          </a:bodyPr>
          <a:lstStyle/>
          <a:p>
            <a:pPr algn="l"/>
            <a:r>
              <a:rPr lang="en-US" altLang="zh-CN" sz="2800" dirty="0">
                <a:latin typeface="Times New Roman" panose="02020603050405020304" pitchFamily="18" charset="0"/>
                <a:cs typeface="Times New Roman" panose="02020603050405020304" pitchFamily="18" charset="0"/>
              </a:rPr>
              <a:t>This paper’s work:</a:t>
            </a:r>
            <a:endParaRPr lang="en-US" altLang="zh-CN" sz="28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5937403" y="2167202"/>
            <a:ext cx="5560445" cy="2553335"/>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P</a:t>
            </a:r>
            <a:r>
              <a:rPr lang="en-US" altLang="zh-CN" sz="2000" dirty="0">
                <a:latin typeface="Times New Roman" panose="02020603050405020304" pitchFamily="18" charset="0"/>
                <a:cs typeface="Times New Roman" panose="02020603050405020304" pitchFamily="18" charset="0"/>
              </a:rPr>
              <a:t>ropose to use CKG for keyword transition and propose two GNN-based models to incorporate commonsense knowledge for next-turn keyword prediction and keyword-augmented response re-trieval, respectively.</a:t>
            </a:r>
            <a:endParaRPr lang="en-US" altLang="zh-CN" sz="2000" dirty="0">
              <a:latin typeface="Times New Roman" panose="02020603050405020304" pitchFamily="18" charset="0"/>
              <a:cs typeface="Times New Roman" panose="02020603050405020304" pitchFamily="18" charset="0"/>
            </a:endParaRPr>
          </a:p>
          <a:p>
            <a:pPr indent="0" algn="just">
              <a:buFont typeface="Arial" panose="020B0604020202020204" pitchFamily="34" charset="0"/>
              <a:buNone/>
            </a:pPr>
            <a:endParaRPr lang="en-US" altLang="zh-CN"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 P</a:t>
            </a:r>
            <a:r>
              <a:rPr lang="en-US" altLang="zh-CN" sz="2000" dirty="0">
                <a:latin typeface="Times New Roman" panose="02020603050405020304" pitchFamily="18" charset="0"/>
                <a:cs typeface="Times New Roman" panose="02020603050405020304" pitchFamily="18" charset="0"/>
              </a:rPr>
              <a:t>ropose a large-scale open-domain conversation dataset for this task, obtained from Reddit.</a:t>
            </a:r>
            <a:endParaRPr lang="en-US" altLang="zh-CN" sz="20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5937250" y="4866005"/>
            <a:ext cx="5560060" cy="1322070"/>
          </a:xfrm>
          <a:prstGeom prst="rect">
            <a:avLst/>
          </a:prstGeom>
          <a:noFill/>
        </p:spPr>
        <p:txBody>
          <a:bodyPr wrap="square" rtlCol="0">
            <a:spAutoFit/>
          </a:bodyPr>
          <a:lstStyle/>
          <a:p>
            <a:pPr marL="342900" indent="-342900" algn="l">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C</a:t>
            </a:r>
            <a:r>
              <a:rPr lang="en-US" altLang="zh-CN" sz="2000">
                <a:latin typeface="Times New Roman" panose="02020603050405020304" pitchFamily="18" charset="0"/>
                <a:cs typeface="Times New Roman" panose="02020603050405020304" pitchFamily="18" charset="0"/>
              </a:rPr>
              <a:t>onduct extensive experiments and the results show that grounding keyword transitions on CKG improves overall conversation smoothness and allows the agent to reach the target faster. </a:t>
            </a:r>
            <a:endParaRPr lang="en-US" altLang="zh-CN" sz="200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82905" y="1751330"/>
            <a:ext cx="5346065" cy="33553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latin typeface="Times New Roman" panose="02020603050405020304" pitchFamily="18" charset="0"/>
              </a:rPr>
              <a:t>Related Work</a:t>
            </a:r>
            <a:endParaRPr lang="en-US" altLang="zh-CN" sz="4400" dirty="0">
              <a:latin typeface="Times New Roman" panose="02020603050405020304" pitchFamily="18" charset="0"/>
            </a:endParaRPr>
          </a:p>
        </p:txBody>
      </p:sp>
      <p:sp>
        <p:nvSpPr>
          <p:cNvPr id="6" name="文本框 5"/>
          <p:cNvSpPr txBox="1"/>
          <p:nvPr/>
        </p:nvSpPr>
        <p:spPr>
          <a:xfrm>
            <a:off x="1157605" y="1427480"/>
            <a:ext cx="9876155" cy="5015865"/>
          </a:xfrm>
          <a:prstGeom prst="rect">
            <a:avLst/>
          </a:prstGeom>
          <a:noFill/>
        </p:spPr>
        <p:txBody>
          <a:bodyPr wrap="square" rtlCol="0">
            <a:spAutoFit/>
          </a:bodyPr>
          <a:lstStyle/>
          <a:p>
            <a:pPr marL="342900" indent="-342900" algn="l">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several studies proposed to build conversational agents that can actively lead a conversation to a designated target keyword/goal (Tang et al. 2019; Wu et al.2019). </a:t>
            </a:r>
            <a:endParaRPr lang="en-US" altLang="zh-CN"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 Qin et al. (2020) improved (Tang et al. 2019) in 1)next-turn keyword prediction by only considering keyword transitions that are present in the training dataset and 2)keyword-augmented response retrieval by constraining that the selected response must contain the predicted keyword or a keyword closer to the target keyword. </a:t>
            </a:r>
            <a:endParaRPr lang="en-US" altLang="zh-CN"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 Wu et al. (2019) focused on the specific movie domain and proposed to use factoid knowl-edge graph to proactively lead the conversation from a random entity to a given entity.</a:t>
            </a:r>
            <a:endParaRPr lang="en-US" altLang="zh-CN"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 Xu et al. (2020a) proposed to use hierarchical reinforcement learning (HRL) to incorpo-rate factoid knowledge graph for high-level topic selection and low-level in-depth topic-related conversation.</a:t>
            </a:r>
            <a:endParaRPr lang="en-US" altLang="zh-CN"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Commonsense has been studied extensively in recent neu-ral conversational models (Y oung et al. 2018; Zhou et al. 2018b; Zhang et al. 2020; Zhong et al. 2021). </a:t>
            </a:r>
            <a:endParaRPr lang="en-US" altLang="zh-CN"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Zhang et al. (2020) extended (Zhou et al. 2018b) to multi-hop knowledge triplets by proposing an attention mechanism to incorporate outer triplets and a GNN model to aggregate central triplets. </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latin typeface="Times New Roman" panose="02020603050405020304" pitchFamily="18" charset="0"/>
              </a:rPr>
              <a:t>Approach</a:t>
            </a:r>
            <a:endParaRPr lang="en-US" altLang="zh-CN" sz="4400" dirty="0">
              <a:latin typeface="Times New Roman" panose="02020603050405020304" pitchFamily="18" charset="0"/>
            </a:endParaRPr>
          </a:p>
        </p:txBody>
      </p:sp>
      <p:sp>
        <p:nvSpPr>
          <p:cNvPr id="9" name="文本框 8"/>
          <p:cNvSpPr txBox="1"/>
          <p:nvPr/>
        </p:nvSpPr>
        <p:spPr>
          <a:xfrm>
            <a:off x="947256" y="1637085"/>
            <a:ext cx="10053484" cy="3230245"/>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Given a conversation history of     utterances:</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sequence of keywords for     as </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	the response to         as </a:t>
            </a:r>
            <a:endParaRPr lang="en-US" altLang="zh-CN" sz="2400" dirty="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G</a:t>
            </a:r>
            <a:r>
              <a:rPr sz="2400" dirty="0">
                <a:latin typeface="Times New Roman" panose="02020603050405020304" pitchFamily="18" charset="0"/>
                <a:cs typeface="Times New Roman" panose="02020603050405020304" pitchFamily="18" charset="0"/>
              </a:rPr>
              <a:t>iven a target keyword t and a random initial utterance    with its keywords     , the task of  the agent is to chat with the user and lead the </a:t>
            </a:r>
            <a:r>
              <a:rPr lang="en-US" sz="2400" dirty="0">
                <a:latin typeface="Times New Roman" panose="02020603050405020304" pitchFamily="18" charset="0"/>
                <a:cs typeface="Times New Roman" panose="02020603050405020304" pitchFamily="18" charset="0"/>
              </a:rPr>
              <a:t>conversation to the target keyword smoothly and fast.</a:t>
            </a:r>
            <a:endParaRPr sz="2400" dirty="0">
              <a:latin typeface="Times New Roman" panose="02020603050405020304" pitchFamily="18" charset="0"/>
              <a:cs typeface="Times New Roman" panose="02020603050405020304" pitchFamily="18" charset="0"/>
            </a:endParaRPr>
          </a:p>
        </p:txBody>
      </p:sp>
      <p:graphicFrame>
        <p:nvGraphicFramePr>
          <p:cNvPr id="3" name="对象 2">
            <a:hlinkClick r:id="" action="ppaction://ole?verb="/>
          </p:cNvPr>
          <p:cNvGraphicFramePr>
            <a:graphicFrameLocks noChangeAspect="1"/>
          </p:cNvGraphicFramePr>
          <p:nvPr/>
        </p:nvGraphicFramePr>
        <p:xfrm>
          <a:off x="4947920" y="1762760"/>
          <a:ext cx="263525" cy="290195"/>
        </p:xfrm>
        <a:graphic>
          <a:graphicData uri="http://schemas.openxmlformats.org/presentationml/2006/ole">
            <mc:AlternateContent xmlns:mc="http://schemas.openxmlformats.org/markup-compatibility/2006">
              <mc:Choice xmlns:v="urn:schemas-microsoft-com:vml" Requires="v">
                <p:oleObj spid="_x0000_s1025" name="" r:id="rId1" imgW="127000" imgH="139700" progId="Equation.KSEE3">
                  <p:embed/>
                </p:oleObj>
              </mc:Choice>
              <mc:Fallback>
                <p:oleObj name="" r:id="rId1" imgW="127000" imgH="139700" progId="Equation.KSEE3">
                  <p:embed/>
                  <p:pic>
                    <p:nvPicPr>
                      <p:cNvPr id="0" name="图片 1024"/>
                      <p:cNvPicPr/>
                      <p:nvPr/>
                    </p:nvPicPr>
                    <p:blipFill>
                      <a:blip r:embed="rId2"/>
                      <a:stretch>
                        <a:fillRect/>
                      </a:stretch>
                    </p:blipFill>
                    <p:spPr>
                      <a:xfrm>
                        <a:off x="4947920" y="1762760"/>
                        <a:ext cx="263525" cy="290195"/>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6633845" y="1730375"/>
          <a:ext cx="2293620" cy="354965"/>
        </p:xfrm>
        <a:graphic>
          <a:graphicData uri="http://schemas.openxmlformats.org/presentationml/2006/ole">
            <mc:AlternateContent xmlns:mc="http://schemas.openxmlformats.org/markup-compatibility/2006">
              <mc:Choice xmlns:v="urn:schemas-microsoft-com:vml" Requires="v">
                <p:oleObj spid="_x0000_s1026" name="" r:id="rId3" imgW="914400" imgH="165100" progId="Equation.KSEE3">
                  <p:embed/>
                </p:oleObj>
              </mc:Choice>
              <mc:Fallback>
                <p:oleObj name="" r:id="rId3" imgW="914400" imgH="165100" progId="Equation.KSEE3">
                  <p:embed/>
                  <p:pic>
                    <p:nvPicPr>
                      <p:cNvPr id="0" name="图片 1025"/>
                      <p:cNvPicPr/>
                      <p:nvPr/>
                    </p:nvPicPr>
                    <p:blipFill>
                      <a:blip r:embed="rId4"/>
                      <a:stretch>
                        <a:fillRect/>
                      </a:stretch>
                    </p:blipFill>
                    <p:spPr>
                      <a:xfrm>
                        <a:off x="6633845" y="1730375"/>
                        <a:ext cx="2293620" cy="35496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5118735" y="2085340"/>
          <a:ext cx="311785" cy="321945"/>
        </p:xfrm>
        <a:graphic>
          <a:graphicData uri="http://schemas.openxmlformats.org/presentationml/2006/ole">
            <mc:AlternateContent xmlns:mc="http://schemas.openxmlformats.org/markup-compatibility/2006">
              <mc:Choice xmlns:v="urn:schemas-microsoft-com:vml" Requires="v">
                <p:oleObj spid="_x0000_s1027" name="" r:id="rId5" imgW="152400" imgH="139700" progId="Equation.KSEE3">
                  <p:embed/>
                </p:oleObj>
              </mc:Choice>
              <mc:Fallback>
                <p:oleObj name="" r:id="rId5" imgW="152400" imgH="139700" progId="Equation.KSEE3">
                  <p:embed/>
                  <p:pic>
                    <p:nvPicPr>
                      <p:cNvPr id="0" name="图片 1026"/>
                      <p:cNvPicPr/>
                      <p:nvPr/>
                    </p:nvPicPr>
                    <p:blipFill>
                      <a:blip r:embed="rId6"/>
                      <a:stretch>
                        <a:fillRect/>
                      </a:stretch>
                    </p:blipFill>
                    <p:spPr>
                      <a:xfrm>
                        <a:off x="5118735" y="2085340"/>
                        <a:ext cx="311785" cy="321945"/>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5737860" y="2085340"/>
          <a:ext cx="311785" cy="321945"/>
        </p:xfrm>
        <a:graphic>
          <a:graphicData uri="http://schemas.openxmlformats.org/presentationml/2006/ole">
            <mc:AlternateContent xmlns:mc="http://schemas.openxmlformats.org/markup-compatibility/2006">
              <mc:Choice xmlns:v="urn:schemas-microsoft-com:vml" Requires="v">
                <p:oleObj spid="_x0000_s1028" name="" r:id="rId7" imgW="139700" imgH="177165" progId="Equation.KSEE3">
                  <p:embed/>
                </p:oleObj>
              </mc:Choice>
              <mc:Fallback>
                <p:oleObj name="" r:id="rId7" imgW="139700" imgH="177165" progId="Equation.KSEE3">
                  <p:embed/>
                  <p:pic>
                    <p:nvPicPr>
                      <p:cNvPr id="0" name="图片 1027"/>
                      <p:cNvPicPr/>
                      <p:nvPr/>
                    </p:nvPicPr>
                    <p:blipFill>
                      <a:blip r:embed="rId8"/>
                      <a:stretch>
                        <a:fillRect/>
                      </a:stretch>
                    </p:blipFill>
                    <p:spPr>
                      <a:xfrm>
                        <a:off x="5737860" y="2085340"/>
                        <a:ext cx="311785" cy="321945"/>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3799840" y="2491105"/>
          <a:ext cx="607695" cy="290195"/>
        </p:xfrm>
        <a:graphic>
          <a:graphicData uri="http://schemas.openxmlformats.org/presentationml/2006/ole">
            <mc:AlternateContent xmlns:mc="http://schemas.openxmlformats.org/markup-compatibility/2006">
              <mc:Choice xmlns:v="urn:schemas-microsoft-com:vml" Requires="v">
                <p:oleObj spid="_x0000_s5" name="" r:id="rId9" imgW="292100" imgH="139700" progId="Equation.KSEE3">
                  <p:embed/>
                </p:oleObj>
              </mc:Choice>
              <mc:Fallback>
                <p:oleObj name="" r:id="rId9" imgW="292100" imgH="139700" progId="Equation.KSEE3">
                  <p:embed/>
                  <p:pic>
                    <p:nvPicPr>
                      <p:cNvPr id="0" name="图片 1024"/>
                      <p:cNvPicPr/>
                      <p:nvPr/>
                    </p:nvPicPr>
                    <p:blipFill>
                      <a:blip r:embed="rId10"/>
                      <a:stretch>
                        <a:fillRect/>
                      </a:stretch>
                    </p:blipFill>
                    <p:spPr>
                      <a:xfrm>
                        <a:off x="3799840" y="2491105"/>
                        <a:ext cx="607695" cy="290195"/>
                      </a:xfrm>
                      <a:prstGeom prst="rect">
                        <a:avLst/>
                      </a:prstGeom>
                    </p:spPr>
                  </p:pic>
                </p:oleObj>
              </mc:Fallback>
            </mc:AlternateContent>
          </a:graphicData>
        </a:graphic>
      </p:graphicFrame>
      <p:graphicFrame>
        <p:nvGraphicFramePr>
          <p:cNvPr id="12" name="对象 11">
            <a:hlinkClick r:id="" action="ppaction://ole?verb="/>
          </p:cNvPr>
          <p:cNvGraphicFramePr>
            <a:graphicFrameLocks noChangeAspect="1"/>
          </p:cNvGraphicFramePr>
          <p:nvPr/>
        </p:nvGraphicFramePr>
        <p:xfrm>
          <a:off x="4827270" y="2464435"/>
          <a:ext cx="291465" cy="343535"/>
        </p:xfrm>
        <a:graphic>
          <a:graphicData uri="http://schemas.openxmlformats.org/presentationml/2006/ole">
            <mc:AlternateContent xmlns:mc="http://schemas.openxmlformats.org/markup-compatibility/2006">
              <mc:Choice xmlns:v="urn:schemas-microsoft-com:vml" Requires="v">
                <p:oleObj spid="_x0000_s13" name="" r:id="rId11" imgW="139700" imgH="165100" progId="Equation.KSEE3">
                  <p:embed/>
                </p:oleObj>
              </mc:Choice>
              <mc:Fallback>
                <p:oleObj name="" r:id="rId11" imgW="139700" imgH="165100" progId="Equation.KSEE3">
                  <p:embed/>
                  <p:pic>
                    <p:nvPicPr>
                      <p:cNvPr id="0" name="图片 1024"/>
                      <p:cNvPicPr/>
                      <p:nvPr/>
                    </p:nvPicPr>
                    <p:blipFill>
                      <a:blip r:embed="rId12"/>
                      <a:stretch>
                        <a:fillRect/>
                      </a:stretch>
                    </p:blipFill>
                    <p:spPr>
                      <a:xfrm>
                        <a:off x="4827270" y="2464435"/>
                        <a:ext cx="291465" cy="343535"/>
                      </a:xfrm>
                      <a:prstGeom prst="rect">
                        <a:avLst/>
                      </a:prstGeom>
                    </p:spPr>
                  </p:pic>
                </p:oleObj>
              </mc:Fallback>
            </mc:AlternateContent>
          </a:graphicData>
        </a:graphic>
      </p:graphicFrame>
      <p:graphicFrame>
        <p:nvGraphicFramePr>
          <p:cNvPr id="14" name="对象 13">
            <a:hlinkClick r:id="" action="ppaction://ole?verb="/>
          </p:cNvPr>
          <p:cNvGraphicFramePr>
            <a:graphicFrameLocks noChangeAspect="1"/>
          </p:cNvGraphicFramePr>
          <p:nvPr/>
        </p:nvGraphicFramePr>
        <p:xfrm>
          <a:off x="7927975" y="3362960"/>
          <a:ext cx="323215" cy="274320"/>
        </p:xfrm>
        <a:graphic>
          <a:graphicData uri="http://schemas.openxmlformats.org/presentationml/2006/ole">
            <mc:AlternateContent xmlns:mc="http://schemas.openxmlformats.org/markup-compatibility/2006">
              <mc:Choice xmlns:v="urn:schemas-microsoft-com:vml" Requires="v">
                <p:oleObj spid="_x0000_s1029" name="" r:id="rId13" imgW="165100" imgH="139700" progId="Equation.KSEE3">
                  <p:embed/>
                </p:oleObj>
              </mc:Choice>
              <mc:Fallback>
                <p:oleObj name="" r:id="rId13" imgW="165100" imgH="139700" progId="Equation.KSEE3">
                  <p:embed/>
                  <p:pic>
                    <p:nvPicPr>
                      <p:cNvPr id="0" name="图片 1028"/>
                      <p:cNvPicPr/>
                      <p:nvPr/>
                    </p:nvPicPr>
                    <p:blipFill>
                      <a:blip r:embed="rId14"/>
                      <a:stretch>
                        <a:fillRect/>
                      </a:stretch>
                    </p:blipFill>
                    <p:spPr>
                      <a:xfrm>
                        <a:off x="7927975" y="3362960"/>
                        <a:ext cx="323215" cy="274320"/>
                      </a:xfrm>
                      <a:prstGeom prst="rect">
                        <a:avLst/>
                      </a:prstGeom>
                    </p:spPr>
                  </p:pic>
                </p:oleObj>
              </mc:Fallback>
            </mc:AlternateContent>
          </a:graphicData>
        </a:graphic>
      </p:graphicFrame>
      <p:graphicFrame>
        <p:nvGraphicFramePr>
          <p:cNvPr id="15" name="对象 14">
            <a:hlinkClick r:id="" action="ppaction://ole?verb="/>
          </p:cNvPr>
          <p:cNvGraphicFramePr>
            <a:graphicFrameLocks noChangeAspect="1"/>
          </p:cNvGraphicFramePr>
          <p:nvPr/>
        </p:nvGraphicFramePr>
        <p:xfrm>
          <a:off x="10462260" y="3326130"/>
          <a:ext cx="323215" cy="347980"/>
        </p:xfrm>
        <a:graphic>
          <a:graphicData uri="http://schemas.openxmlformats.org/presentationml/2006/ole">
            <mc:AlternateContent xmlns:mc="http://schemas.openxmlformats.org/markup-compatibility/2006">
              <mc:Choice xmlns:v="urn:schemas-microsoft-com:vml" Requires="v">
                <p:oleObj spid="_x0000_s6" name="" r:id="rId15" imgW="165100" imgH="177165" progId="Equation.KSEE3">
                  <p:embed/>
                </p:oleObj>
              </mc:Choice>
              <mc:Fallback>
                <p:oleObj name="" r:id="rId15" imgW="165100" imgH="177165" progId="Equation.KSEE3">
                  <p:embed/>
                  <p:pic>
                    <p:nvPicPr>
                      <p:cNvPr id="0" name="图片 1028"/>
                      <p:cNvPicPr/>
                      <p:nvPr/>
                    </p:nvPicPr>
                    <p:blipFill>
                      <a:blip r:embed="rId16"/>
                      <a:stretch>
                        <a:fillRect/>
                      </a:stretch>
                    </p:blipFill>
                    <p:spPr>
                      <a:xfrm>
                        <a:off x="10462260" y="3326130"/>
                        <a:ext cx="323215" cy="347980"/>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01977" y="691257"/>
            <a:ext cx="7588045" cy="482946"/>
          </a:xfrm>
        </p:spPr>
        <p:txBody>
          <a:bodyPr/>
          <a:lstStyle/>
          <a:p>
            <a:r>
              <a:rPr lang="en-US" altLang="zh-CN" sz="4400" dirty="0">
                <a:latin typeface="Times New Roman" panose="02020603050405020304" pitchFamily="18" charset="0"/>
              </a:rPr>
              <a:t>Model</a:t>
            </a:r>
            <a:endParaRPr lang="en-US" altLang="zh-CN" sz="4400" dirty="0">
              <a:latin typeface="Times New Roman" panose="02020603050405020304" pitchFamily="18" charset="0"/>
            </a:endParaRPr>
          </a:p>
        </p:txBody>
      </p:sp>
      <p:pic>
        <p:nvPicPr>
          <p:cNvPr id="12" name="图片 11"/>
          <p:cNvPicPr>
            <a:picLocks noChangeAspect="1"/>
          </p:cNvPicPr>
          <p:nvPr/>
        </p:nvPicPr>
        <p:blipFill>
          <a:blip r:embed="rId1"/>
          <a:stretch>
            <a:fillRect/>
          </a:stretch>
        </p:blipFill>
        <p:spPr>
          <a:xfrm>
            <a:off x="5596890" y="1811020"/>
            <a:ext cx="6499225" cy="3024505"/>
          </a:xfrm>
          <a:prstGeom prst="rect">
            <a:avLst/>
          </a:prstGeom>
        </p:spPr>
      </p:pic>
      <p:sp>
        <p:nvSpPr>
          <p:cNvPr id="13" name="矩形 12"/>
          <p:cNvSpPr/>
          <p:nvPr/>
        </p:nvSpPr>
        <p:spPr>
          <a:xfrm>
            <a:off x="7679055" y="3425190"/>
            <a:ext cx="868045" cy="621665"/>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14" name="图片 13"/>
          <p:cNvPicPr>
            <a:picLocks noChangeAspect="1"/>
          </p:cNvPicPr>
          <p:nvPr/>
        </p:nvPicPr>
        <p:blipFill>
          <a:blip r:embed="rId2"/>
          <a:stretch>
            <a:fillRect/>
          </a:stretch>
        </p:blipFill>
        <p:spPr>
          <a:xfrm>
            <a:off x="412750" y="1700530"/>
            <a:ext cx="4928870" cy="3456305"/>
          </a:xfrm>
          <a:prstGeom prst="rect">
            <a:avLst/>
          </a:prstGeom>
        </p:spPr>
      </p:pic>
      <p:sp>
        <p:nvSpPr>
          <p:cNvPr id="15" name="文本框 14"/>
          <p:cNvSpPr txBox="1"/>
          <p:nvPr/>
        </p:nvSpPr>
        <p:spPr>
          <a:xfrm>
            <a:off x="891540" y="5454015"/>
            <a:ext cx="4276725" cy="337185"/>
          </a:xfrm>
          <a:prstGeom prst="rect">
            <a:avLst/>
          </a:prstGeom>
          <a:noFill/>
        </p:spPr>
        <p:txBody>
          <a:bodyPr wrap="square" rtlCol="0">
            <a:spAutoFit/>
          </a:bodyPr>
          <a:p>
            <a:pPr algn="ctr"/>
            <a:r>
              <a:rPr lang="en-US" altLang="zh-CN" sz="1600" b="1">
                <a:latin typeface="宋体" panose="02010600030101010101" pitchFamily="2" charset="-122"/>
                <a:ea typeface="宋体" panose="02010600030101010101" pitchFamily="2" charset="-122"/>
              </a:rPr>
              <a:t>CKG-aware next-turn keyword prediction</a:t>
            </a:r>
            <a:endParaRPr lang="en-US" altLang="zh-CN" sz="1600" b="1">
              <a:latin typeface="宋体" panose="02010600030101010101" pitchFamily="2" charset="-122"/>
              <a:ea typeface="宋体" panose="02010600030101010101" pitchFamily="2" charset="-122"/>
            </a:endParaRPr>
          </a:p>
        </p:txBody>
      </p:sp>
      <p:sp>
        <p:nvSpPr>
          <p:cNvPr id="16" name="文本框 15"/>
          <p:cNvSpPr txBox="1"/>
          <p:nvPr/>
        </p:nvSpPr>
        <p:spPr>
          <a:xfrm>
            <a:off x="6765290" y="5454015"/>
            <a:ext cx="4276725" cy="337185"/>
          </a:xfrm>
          <a:prstGeom prst="rect">
            <a:avLst/>
          </a:prstGeom>
          <a:noFill/>
        </p:spPr>
        <p:txBody>
          <a:bodyPr wrap="square" rtlCol="0">
            <a:spAutoFit/>
          </a:bodyPr>
          <a:p>
            <a:pPr algn="ctr"/>
            <a:r>
              <a:rPr lang="en-US" altLang="zh-CN" sz="1600" b="1">
                <a:latin typeface="宋体" panose="02010600030101010101" pitchFamily="2" charset="-122"/>
                <a:ea typeface="宋体" panose="02010600030101010101" pitchFamily="2" charset="-122"/>
              </a:rPr>
              <a:t>CKG-aware response retrieval model</a:t>
            </a:r>
            <a:endParaRPr lang="en-US" altLang="zh-CN" sz="16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01977" y="717927"/>
            <a:ext cx="7588045" cy="482946"/>
          </a:xfrm>
        </p:spPr>
        <p:txBody>
          <a:bodyPr/>
          <a:lstStyle/>
          <a:p>
            <a:r>
              <a:rPr lang="en-US" altLang="zh-CN" sz="4000">
                <a:latin typeface="宋体" panose="02010600030101010101" pitchFamily="2" charset="-122"/>
                <a:ea typeface="宋体" panose="02010600030101010101" pitchFamily="2" charset="-122"/>
                <a:sym typeface="+mn-ea"/>
              </a:rPr>
              <a:t>CKG-awarekeyword prediction</a:t>
            </a:r>
            <a:endParaRPr lang="en-US" altLang="zh-CN" sz="4000" dirty="0">
              <a:latin typeface="宋体" panose="02010600030101010101" pitchFamily="2" charset="-122"/>
              <a:ea typeface="宋体" panose="02010600030101010101" pitchFamily="2" charset="-122"/>
              <a:sym typeface="+mn-ea"/>
            </a:endParaRPr>
          </a:p>
        </p:txBody>
      </p:sp>
      <p:pic>
        <p:nvPicPr>
          <p:cNvPr id="14" name="图片 13"/>
          <p:cNvPicPr>
            <a:picLocks noChangeAspect="1"/>
          </p:cNvPicPr>
          <p:nvPr/>
        </p:nvPicPr>
        <p:blipFill>
          <a:blip r:embed="rId1"/>
          <a:stretch>
            <a:fillRect/>
          </a:stretch>
        </p:blipFill>
        <p:spPr>
          <a:xfrm>
            <a:off x="287020" y="1455420"/>
            <a:ext cx="5628640" cy="3947795"/>
          </a:xfrm>
          <a:prstGeom prst="rect">
            <a:avLst/>
          </a:prstGeom>
        </p:spPr>
      </p:pic>
      <p:sp>
        <p:nvSpPr>
          <p:cNvPr id="6" name="矩形 5"/>
          <p:cNvSpPr/>
          <p:nvPr/>
        </p:nvSpPr>
        <p:spPr>
          <a:xfrm>
            <a:off x="3474085" y="4026535"/>
            <a:ext cx="1242695" cy="466725"/>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5" name="文本框 4"/>
          <p:cNvSpPr txBox="1"/>
          <p:nvPr/>
        </p:nvSpPr>
        <p:spPr>
          <a:xfrm>
            <a:off x="6867525" y="1690370"/>
            <a:ext cx="5017770" cy="1198880"/>
          </a:xfrm>
          <a:prstGeom prst="rect">
            <a:avLst/>
          </a:prstGeom>
          <a:noFill/>
        </p:spPr>
        <p:txBody>
          <a:bodyPr wrap="square" rtlCol="0">
            <a:spAutoFit/>
          </a:bodyPr>
          <a:p>
            <a:pPr algn="l">
              <a:buClrTx/>
              <a:buSzTx/>
              <a:buFontTx/>
            </a:pPr>
            <a:r>
              <a:rPr lang="en-US" altLang="zh-CN" sz="2400" dirty="0">
                <a:latin typeface="Times New Roman" panose="02020603050405020304" pitchFamily="18" charset="0"/>
                <a:cs typeface="Times New Roman" panose="02020603050405020304" pitchFamily="18" charset="0"/>
              </a:rPr>
              <a:t>utterance representation </a:t>
            </a:r>
            <a:r>
              <a:rPr lang="en-US" altLang="zh-CN" sz="2400" b="1" dirty="0">
                <a:latin typeface="Times New Roman" panose="02020603050405020304" pitchFamily="18" charset="0"/>
                <a:cs typeface="Times New Roman" panose="02020603050405020304" pitchFamily="18" charset="0"/>
              </a:rPr>
              <a:t>x</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algn="l">
              <a:buClrTx/>
              <a:buSzTx/>
              <a:buFontTx/>
            </a:pPr>
            <a:endParaRPr lang="en-US" altLang="zh-CN" sz="2400" dirty="0">
              <a:latin typeface="Times New Roman" panose="02020603050405020304" pitchFamily="18" charset="0"/>
              <a:cs typeface="Times New Roman" panose="02020603050405020304" pitchFamily="18" charset="0"/>
            </a:endParaRPr>
          </a:p>
          <a:p>
            <a:pPr algn="l">
              <a:buClrTx/>
              <a:buSzTx/>
              <a:buFontTx/>
            </a:pP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d</a:t>
            </a:r>
            <a:r>
              <a:rPr lang="en-US" altLang="zh-CN" sz="2400" dirty="0">
                <a:latin typeface="Times New Roman" panose="02020603050405020304" pitchFamily="18" charset="0"/>
                <a:cs typeface="Times New Roman" panose="02020603050405020304" pitchFamily="18" charset="0"/>
              </a:rPr>
              <a:t> :the final hidden state size of HGRU.</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4" name="对象 3">
            <a:hlinkClick r:id="" action="ppaction://ole?verb="/>
          </p:cNvPr>
          <p:cNvGraphicFramePr>
            <a:graphicFrameLocks noChangeAspect="1"/>
          </p:cNvGraphicFramePr>
          <p:nvPr/>
        </p:nvGraphicFramePr>
        <p:xfrm>
          <a:off x="10149523" y="1753235"/>
          <a:ext cx="614045" cy="317500"/>
        </p:xfrm>
        <a:graphic>
          <a:graphicData uri="http://schemas.openxmlformats.org/presentationml/2006/ole">
            <mc:AlternateContent xmlns:mc="http://schemas.openxmlformats.org/markup-compatibility/2006">
              <mc:Choice xmlns:v="urn:schemas-microsoft-com:vml" Requires="v">
                <p:oleObj spid="_x0000_s2049" name="" r:id="rId2" imgW="368300" imgH="190500" progId="Equation.KSEE3">
                  <p:embed/>
                </p:oleObj>
              </mc:Choice>
              <mc:Fallback>
                <p:oleObj name="" r:id="rId2" imgW="368300" imgH="190500" progId="Equation.KSEE3">
                  <p:embed/>
                  <p:pic>
                    <p:nvPicPr>
                      <p:cNvPr id="0" name="图片 2048"/>
                      <p:cNvPicPr/>
                      <p:nvPr/>
                    </p:nvPicPr>
                    <p:blipFill>
                      <a:blip r:embed="rId3"/>
                      <a:stretch>
                        <a:fillRect/>
                      </a:stretch>
                    </p:blipFill>
                    <p:spPr>
                      <a:xfrm>
                        <a:off x="10149523" y="1753235"/>
                        <a:ext cx="614045" cy="317500"/>
                      </a:xfrm>
                      <a:prstGeom prst="rect">
                        <a:avLst/>
                      </a:prstGeom>
                    </p:spPr>
                  </p:pic>
                </p:oleObj>
              </mc:Fallback>
            </mc:AlternateContent>
          </a:graphicData>
        </a:graphic>
      </p:graphicFrame>
      <p:sp>
        <p:nvSpPr>
          <p:cNvPr id="12" name="文本框 11"/>
          <p:cNvSpPr txBox="1"/>
          <p:nvPr/>
        </p:nvSpPr>
        <p:spPr>
          <a:xfrm>
            <a:off x="6827520" y="3189605"/>
            <a:ext cx="5017770" cy="1568450"/>
          </a:xfrm>
          <a:prstGeom prst="rect">
            <a:avLst/>
          </a:prstGeom>
          <a:noFill/>
        </p:spPr>
        <p:txBody>
          <a:bodyPr wrap="square" rtlCol="0">
            <a:spAutoFit/>
          </a:bodyPr>
          <a:p>
            <a:pPr algn="l">
              <a:buClrTx/>
              <a:buSzTx/>
              <a:buFontTx/>
            </a:pPr>
            <a:r>
              <a:rPr lang="en-US" altLang="zh-CN" sz="2400" dirty="0">
                <a:latin typeface="Times New Roman" panose="02020603050405020304" pitchFamily="18" charset="0"/>
                <a:cs typeface="Times New Roman" panose="02020603050405020304" pitchFamily="18" charset="0"/>
              </a:rPr>
              <a:t>CKG graph representation  </a:t>
            </a:r>
            <a:r>
              <a:rPr lang="en-US" altLang="zh-CN" sz="2400" b="1" dirty="0">
                <a:latin typeface="Times New Roman" panose="02020603050405020304" pitchFamily="18" charset="0"/>
                <a:cs typeface="Times New Roman" panose="02020603050405020304" pitchFamily="18" charset="0"/>
              </a:rPr>
              <a:t>G</a:t>
            </a:r>
            <a:r>
              <a:rPr lang="en-US" altLang="zh-CN" sz="2400" dirty="0">
                <a:latin typeface="Times New Roman" panose="02020603050405020304" pitchFamily="18" charset="0"/>
                <a:cs typeface="Times New Roman" panose="02020603050405020304" pitchFamily="18" charset="0"/>
              </a:rPr>
              <a:t>              ,  </a:t>
            </a:r>
            <a:endParaRPr lang="en-US" altLang="zh-CN" sz="2400" dirty="0">
              <a:latin typeface="Times New Roman" panose="02020603050405020304" pitchFamily="18" charset="0"/>
              <a:cs typeface="Times New Roman" panose="02020603050405020304" pitchFamily="18" charset="0"/>
            </a:endParaRPr>
          </a:p>
          <a:p>
            <a:pPr algn="l">
              <a:buClrTx/>
              <a:buSzTx/>
              <a:buFontTx/>
            </a:pPr>
            <a:endParaRPr lang="en-US" altLang="zh-CN" sz="2400" i="1" dirty="0">
              <a:latin typeface="Times New Roman" panose="02020603050405020304" pitchFamily="18" charset="0"/>
              <a:cs typeface="Times New Roman" panose="02020603050405020304" pitchFamily="18" charset="0"/>
            </a:endParaRPr>
          </a:p>
          <a:p>
            <a:pPr algn="l">
              <a:buClrTx/>
              <a:buSzTx/>
              <a:buFontTx/>
            </a:pPr>
            <a:r>
              <a:rPr lang="en-US" altLang="zh-CN" sz="2400" i="1" dirty="0">
                <a:latin typeface="Times New Roman" panose="02020603050405020304" pitchFamily="18" charset="0"/>
                <a:cs typeface="Times New Roman" panose="02020603050405020304" pitchFamily="18" charset="0"/>
              </a:rPr>
              <a:t>N</a:t>
            </a:r>
            <a:r>
              <a:rPr lang="en-US" altLang="zh-CN" sz="2400" dirty="0">
                <a:latin typeface="Times New Roman" panose="02020603050405020304" pitchFamily="18" charset="0"/>
                <a:cs typeface="Times New Roman" panose="02020603050405020304" pitchFamily="18" charset="0"/>
              </a:rPr>
              <a:t> :the number of nodes in the CKG </a:t>
            </a:r>
            <a:endParaRPr lang="en-US" altLang="zh-CN" sz="2400" dirty="0">
              <a:latin typeface="Times New Roman" panose="02020603050405020304" pitchFamily="18" charset="0"/>
              <a:cs typeface="Times New Roman" panose="02020603050405020304" pitchFamily="18" charset="0"/>
            </a:endParaRPr>
          </a:p>
          <a:p>
            <a:pPr algn="l">
              <a:buClrTx/>
              <a:buSzTx/>
              <a:buFontTx/>
            </a:pPr>
            <a:r>
              <a:rPr lang="en-US" altLang="zh-CN" sz="2400" i="1" dirty="0">
                <a:latin typeface="Times New Roman" panose="02020603050405020304" pitchFamily="18" charset="0"/>
                <a:cs typeface="Times New Roman" panose="02020603050405020304" pitchFamily="18" charset="0"/>
              </a:rPr>
              <a:t>d</a:t>
            </a:r>
            <a:r>
              <a:rPr lang="en-US" altLang="zh-CN" sz="2400" i="1" baseline="-25000" dirty="0">
                <a:latin typeface="Times New Roman" panose="02020603050405020304" pitchFamily="18" charset="0"/>
                <a:cs typeface="Times New Roman" panose="02020603050405020304" pitchFamily="18" charset="0"/>
              </a:rPr>
              <a:t>2</a:t>
            </a:r>
            <a:r>
              <a:rPr lang="en-US" altLang="zh-CN" sz="2400" dirty="0">
                <a:latin typeface="Times New Roman" panose="02020603050405020304" pitchFamily="18" charset="0"/>
                <a:cs typeface="Times New Roman" panose="02020603050405020304" pitchFamily="18" charset="0"/>
              </a:rPr>
              <a:t> : the hidden size of GGNN. </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13" name="对象 12">
            <a:hlinkClick r:id="" action="ppaction://ole?verb="/>
          </p:cNvPr>
          <p:cNvGraphicFramePr>
            <a:graphicFrameLocks noChangeAspect="1"/>
          </p:cNvGraphicFramePr>
          <p:nvPr/>
        </p:nvGraphicFramePr>
        <p:xfrm>
          <a:off x="10674668" y="3189605"/>
          <a:ext cx="941070" cy="361950"/>
        </p:xfrm>
        <a:graphic>
          <a:graphicData uri="http://schemas.openxmlformats.org/presentationml/2006/ole">
            <mc:AlternateContent xmlns:mc="http://schemas.openxmlformats.org/markup-compatibility/2006">
              <mc:Choice xmlns:v="urn:schemas-microsoft-com:vml" Requires="v">
                <p:oleObj spid="_x0000_s3073" name="" r:id="rId4" imgW="495300" imgH="190500" progId="Equation.KSEE3">
                  <p:embed/>
                </p:oleObj>
              </mc:Choice>
              <mc:Fallback>
                <p:oleObj name="" r:id="rId4" imgW="495300" imgH="190500" progId="Equation.KSEE3">
                  <p:embed/>
                  <p:pic>
                    <p:nvPicPr>
                      <p:cNvPr id="0" name="图片 3072"/>
                      <p:cNvPicPr/>
                      <p:nvPr/>
                    </p:nvPicPr>
                    <p:blipFill>
                      <a:blip r:embed="rId5"/>
                      <a:stretch>
                        <a:fillRect/>
                      </a:stretch>
                    </p:blipFill>
                    <p:spPr>
                      <a:xfrm>
                        <a:off x="10674668" y="3189605"/>
                        <a:ext cx="941070" cy="3619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01977" y="717927"/>
            <a:ext cx="7588045" cy="482946"/>
          </a:xfrm>
        </p:spPr>
        <p:txBody>
          <a:bodyPr/>
          <a:lstStyle/>
          <a:p>
            <a:r>
              <a:rPr lang="en-US" altLang="zh-CN" sz="4000">
                <a:latin typeface="宋体" panose="02010600030101010101" pitchFamily="2" charset="-122"/>
                <a:ea typeface="宋体" panose="02010600030101010101" pitchFamily="2" charset="-122"/>
                <a:sym typeface="+mn-ea"/>
              </a:rPr>
              <a:t>CKG-awarekeyword prediction</a:t>
            </a:r>
            <a:endParaRPr lang="en-US" altLang="zh-CN" sz="4000" dirty="0">
              <a:latin typeface="宋体" panose="02010600030101010101" pitchFamily="2" charset="-122"/>
              <a:ea typeface="宋体" panose="02010600030101010101" pitchFamily="2" charset="-122"/>
              <a:sym typeface="+mn-ea"/>
            </a:endParaRPr>
          </a:p>
        </p:txBody>
      </p:sp>
      <p:pic>
        <p:nvPicPr>
          <p:cNvPr id="14" name="图片 13"/>
          <p:cNvPicPr>
            <a:picLocks noChangeAspect="1"/>
          </p:cNvPicPr>
          <p:nvPr/>
        </p:nvPicPr>
        <p:blipFill>
          <a:blip r:embed="rId1"/>
          <a:stretch>
            <a:fillRect/>
          </a:stretch>
        </p:blipFill>
        <p:spPr>
          <a:xfrm>
            <a:off x="287020" y="1455420"/>
            <a:ext cx="5628640" cy="3947795"/>
          </a:xfrm>
          <a:prstGeom prst="rect">
            <a:avLst/>
          </a:prstGeom>
        </p:spPr>
      </p:pic>
      <p:sp>
        <p:nvSpPr>
          <p:cNvPr id="6" name="矩形 5"/>
          <p:cNvSpPr/>
          <p:nvPr/>
        </p:nvSpPr>
        <p:spPr>
          <a:xfrm>
            <a:off x="3474085" y="4026535"/>
            <a:ext cx="1242695" cy="466725"/>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7" name="文本框 6"/>
          <p:cNvSpPr txBox="1"/>
          <p:nvPr/>
        </p:nvSpPr>
        <p:spPr>
          <a:xfrm>
            <a:off x="6642100" y="1834515"/>
            <a:ext cx="5281930" cy="3285490"/>
          </a:xfrm>
          <a:prstGeom prst="rect">
            <a:avLst/>
          </a:prstGeom>
          <a:noFill/>
        </p:spPr>
        <p:txBody>
          <a:bodyPr wrap="square" rtlCol="0">
            <a:spAutoFit/>
          </a:bodyPr>
          <a:p>
            <a:pPr algn="l">
              <a:buClrTx/>
              <a:buSzTx/>
              <a:buFontTx/>
            </a:pPr>
            <a:r>
              <a:rPr lang="en-US" altLang="zh-CN" sz="2400" dirty="0">
                <a:latin typeface="Times New Roman" panose="02020603050405020304" pitchFamily="18" charset="0"/>
                <a:cs typeface="Times New Roman" panose="02020603050405020304" pitchFamily="18" charset="0"/>
              </a:rPr>
              <a:t>keyword </a:t>
            </a:r>
            <a:r>
              <a:rPr lang="en-US" altLang="zh-CN" sz="2400" dirty="0">
                <a:latin typeface="Times New Roman" panose="02020603050405020304" pitchFamily="18" charset="0"/>
                <a:cs typeface="Times New Roman" panose="02020603050405020304" pitchFamily="18" charset="0"/>
                <a:sym typeface="+mn-ea"/>
              </a:rPr>
              <a:t>representations </a:t>
            </a:r>
            <a:endParaRPr lang="en-US" altLang="zh-CN" sz="2400" dirty="0">
              <a:latin typeface="Times New Roman" panose="02020603050405020304" pitchFamily="18" charset="0"/>
              <a:cs typeface="Times New Roman" panose="02020603050405020304" pitchFamily="18" charset="0"/>
            </a:endParaRPr>
          </a:p>
          <a:p>
            <a:pPr algn="l">
              <a:buClrTx/>
              <a:buSzTx/>
              <a:buFontTx/>
            </a:pPr>
            <a:r>
              <a:rPr lang="en-US" altLang="zh-CN" sz="2400" dirty="0">
                <a:latin typeface="Times New Roman" panose="02020603050405020304" pitchFamily="18" charset="0"/>
                <a:cs typeface="Times New Roman" panose="02020603050405020304" pitchFamily="18" charset="0"/>
              </a:rPr>
              <a:t>concept representations                            </a:t>
            </a:r>
            <a:endParaRPr lang="en-US" altLang="zh-CN" sz="2400" dirty="0">
              <a:latin typeface="Times New Roman" panose="02020603050405020304" pitchFamily="18" charset="0"/>
              <a:cs typeface="Times New Roman" panose="02020603050405020304" pitchFamily="18" charset="0"/>
            </a:endParaRPr>
          </a:p>
          <a:p>
            <a:pPr algn="l">
              <a:buClrTx/>
              <a:buSzTx/>
              <a:buFontTx/>
            </a:pPr>
            <a:endParaRPr lang="en-US" altLang="zh-CN" sz="2400" dirty="0">
              <a:latin typeface="Times New Roman" panose="02020603050405020304" pitchFamily="18" charset="0"/>
              <a:cs typeface="Times New Roman" panose="02020603050405020304" pitchFamily="18" charset="0"/>
            </a:endParaRPr>
          </a:p>
          <a:p>
            <a:pPr algn="l">
              <a:buClrTx/>
              <a:buSzTx/>
              <a:buFontTx/>
            </a:pPr>
            <a:r>
              <a:rPr lang="en-US" altLang="zh-CN" sz="2400" i="1" dirty="0">
                <a:latin typeface="Times New Roman" panose="02020603050405020304" pitchFamily="18" charset="0"/>
                <a:cs typeface="Times New Roman" panose="02020603050405020304" pitchFamily="18" charset="0"/>
              </a:rPr>
              <a:t>N</a:t>
            </a:r>
            <a:r>
              <a:rPr lang="en-US" altLang="zh-CN" sz="2400" i="1" baseline="-25000" dirty="0">
                <a:latin typeface="Times New Roman" panose="02020603050405020304" pitchFamily="18" charset="0"/>
                <a:cs typeface="Times New Roman" panose="02020603050405020304" pitchFamily="18" charset="0"/>
              </a:rPr>
              <a:t>c </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the number of concepts in x</a:t>
            </a:r>
            <a:r>
              <a:rPr lang="en-US" altLang="zh-CN" sz="2400" baseline="-25000" dirty="0">
                <a:latin typeface="Times New Roman" panose="02020603050405020304" pitchFamily="18" charset="0"/>
                <a:cs typeface="Times New Roman" panose="02020603050405020304" pitchFamily="18" charset="0"/>
              </a:rPr>
              <a:t>n−1</a:t>
            </a:r>
            <a:r>
              <a:rPr lang="en-US" altLang="zh-CN" sz="2400" dirty="0">
                <a:latin typeface="Times New Roman" panose="02020603050405020304" pitchFamily="18" charset="0"/>
                <a:cs typeface="Times New Roman" panose="02020603050405020304" pitchFamily="18" charset="0"/>
              </a:rPr>
              <a:t>and x</a:t>
            </a:r>
            <a:r>
              <a:rPr lang="en-US" altLang="zh-CN" sz="2400" baseline="-25000" dirty="0">
                <a:latin typeface="Times New Roman" panose="02020603050405020304" pitchFamily="18" charset="0"/>
                <a:cs typeface="Times New Roman" panose="02020603050405020304" pitchFamily="18" charset="0"/>
              </a:rPr>
              <a:t>n</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gn="l">
              <a:buClrTx/>
              <a:buSzTx/>
              <a:buFontTx/>
            </a:pPr>
            <a:endParaRPr lang="en-US" altLang="zh-CN" sz="2400" i="1" baseline="-25000" dirty="0">
              <a:latin typeface="Times New Roman" panose="02020603050405020304" pitchFamily="18" charset="0"/>
              <a:cs typeface="Times New Roman" panose="02020603050405020304" pitchFamily="18" charset="0"/>
            </a:endParaRPr>
          </a:p>
          <a:p>
            <a:pPr algn="l">
              <a:buClrTx/>
              <a:buSzTx/>
              <a:buFontTx/>
            </a:pPr>
            <a:r>
              <a:rPr lang="en-US" altLang="zh-CN" sz="2400" dirty="0">
                <a:latin typeface="Times New Roman" panose="02020603050405020304" pitchFamily="18" charset="0"/>
                <a:cs typeface="Times New Roman" panose="02020603050405020304" pitchFamily="18" charset="0"/>
              </a:rPr>
              <a:t>Use mean pooling to aggregate </a:t>
            </a:r>
            <a:r>
              <a:rPr lang="en-US" altLang="zh-CN" sz="2400" b="1" dirty="0">
                <a:latin typeface="Times New Roman" panose="02020603050405020304" pitchFamily="18" charset="0"/>
                <a:cs typeface="Times New Roman" panose="02020603050405020304" pitchFamily="18" charset="0"/>
              </a:rPr>
              <a:t>K</a:t>
            </a:r>
            <a:r>
              <a:rPr lang="en-US" altLang="zh-CN" sz="2400" dirty="0">
                <a:latin typeface="Times New Roman" panose="02020603050405020304" pitchFamily="18" charset="0"/>
                <a:cs typeface="Times New Roman" panose="02020603050405020304" pitchFamily="18" charset="0"/>
              </a:rPr>
              <a:t> and </a:t>
            </a:r>
            <a:r>
              <a:rPr lang="en-US" altLang="zh-CN" sz="2400" b="1" dirty="0">
                <a:latin typeface="Times New Roman" panose="02020603050405020304" pitchFamily="18" charset="0"/>
                <a:cs typeface="Times New Roman" panose="02020603050405020304" pitchFamily="18" charset="0"/>
              </a:rPr>
              <a:t>C</a:t>
            </a:r>
            <a:r>
              <a:rPr lang="en-US" altLang="zh-CN" sz="2400" dirty="0">
                <a:latin typeface="Times New Roman" panose="02020603050405020304" pitchFamily="18" charset="0"/>
                <a:cs typeface="Times New Roman" panose="02020603050405020304" pitchFamily="18" charset="0"/>
              </a:rPr>
              <a:t> and obtain            and            , then apply max pooling to combine </a:t>
            </a:r>
            <a:r>
              <a:rPr lang="en-US" altLang="zh-CN" sz="2400" b="1" dirty="0">
                <a:latin typeface="Times New Roman" panose="02020603050405020304" pitchFamily="18" charset="0"/>
                <a:cs typeface="Times New Roman" panose="02020603050405020304" pitchFamily="18" charset="0"/>
              </a:rPr>
              <a:t>k</a:t>
            </a:r>
            <a:r>
              <a:rPr lang="en-US" altLang="zh-CN" sz="2400" dirty="0">
                <a:latin typeface="Times New Roman" panose="02020603050405020304" pitchFamily="18" charset="0"/>
                <a:cs typeface="Times New Roman" panose="02020603050405020304" pitchFamily="18" charset="0"/>
              </a:rPr>
              <a:t> and </a:t>
            </a:r>
            <a:r>
              <a:rPr lang="en-US" altLang="zh-CN" sz="2400" b="1" dirty="0">
                <a:latin typeface="Times New Roman" panose="02020603050405020304" pitchFamily="18" charset="0"/>
                <a:cs typeface="Times New Roman" panose="02020603050405020304" pitchFamily="18" charset="0"/>
              </a:rPr>
              <a:t>c</a:t>
            </a:r>
            <a:r>
              <a:rPr lang="en-US" altLang="zh-CN" sz="2400" dirty="0">
                <a:latin typeface="Times New Roman" panose="02020603050405020304" pitchFamily="18" charset="0"/>
                <a:cs typeface="Times New Roman" panose="02020603050405020304" pitchFamily="18" charset="0"/>
              </a:rPr>
              <a:t> and obtain the final representation </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8" name="对象 7">
            <a:hlinkClick r:id="" action="ppaction://ole?verb="/>
          </p:cNvPr>
          <p:cNvGraphicFramePr>
            <a:graphicFrameLocks noChangeAspect="1"/>
          </p:cNvGraphicFramePr>
          <p:nvPr/>
        </p:nvGraphicFramePr>
        <p:xfrm>
          <a:off x="9748520" y="1875790"/>
          <a:ext cx="1163320" cy="323215"/>
        </p:xfrm>
        <a:graphic>
          <a:graphicData uri="http://schemas.openxmlformats.org/presentationml/2006/ole">
            <mc:AlternateContent xmlns:mc="http://schemas.openxmlformats.org/markup-compatibility/2006">
              <mc:Choice xmlns:v="urn:schemas-microsoft-com:vml" Requires="v">
                <p:oleObj spid="_x0000_s4097" name="" r:id="rId2" imgW="685800" imgH="190500" progId="Equation.KSEE3">
                  <p:embed/>
                </p:oleObj>
              </mc:Choice>
              <mc:Fallback>
                <p:oleObj name="" r:id="rId2" imgW="685800" imgH="190500" progId="Equation.KSEE3">
                  <p:embed/>
                  <p:pic>
                    <p:nvPicPr>
                      <p:cNvPr id="0" name="图片 4096"/>
                      <p:cNvPicPr/>
                      <p:nvPr/>
                    </p:nvPicPr>
                    <p:blipFill>
                      <a:blip r:embed="rId3"/>
                      <a:stretch>
                        <a:fillRect/>
                      </a:stretch>
                    </p:blipFill>
                    <p:spPr>
                      <a:xfrm>
                        <a:off x="9748520" y="1875790"/>
                        <a:ext cx="1163320" cy="323215"/>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9674225" y="2265045"/>
          <a:ext cx="1072515" cy="330200"/>
        </p:xfrm>
        <a:graphic>
          <a:graphicData uri="http://schemas.openxmlformats.org/presentationml/2006/ole">
            <mc:AlternateContent xmlns:mc="http://schemas.openxmlformats.org/markup-compatibility/2006">
              <mc:Choice xmlns:v="urn:schemas-microsoft-com:vml" Requires="v">
                <p:oleObj spid="_x0000_s4098" name="" r:id="rId4" imgW="660400" imgH="203200" progId="Equation.KSEE3">
                  <p:embed/>
                </p:oleObj>
              </mc:Choice>
              <mc:Fallback>
                <p:oleObj name="" r:id="rId4" imgW="660400" imgH="203200" progId="Equation.KSEE3">
                  <p:embed/>
                  <p:pic>
                    <p:nvPicPr>
                      <p:cNvPr id="0" name="图片 4097"/>
                      <p:cNvPicPr/>
                      <p:nvPr/>
                    </p:nvPicPr>
                    <p:blipFill>
                      <a:blip r:embed="rId5"/>
                      <a:stretch>
                        <a:fillRect/>
                      </a:stretch>
                    </p:blipFill>
                    <p:spPr>
                      <a:xfrm>
                        <a:off x="9674225" y="2265045"/>
                        <a:ext cx="1072515" cy="330200"/>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6680200" y="2595245"/>
          <a:ext cx="1653540" cy="441325"/>
        </p:xfrm>
        <a:graphic>
          <a:graphicData uri="http://schemas.openxmlformats.org/presentationml/2006/ole">
            <mc:AlternateContent xmlns:mc="http://schemas.openxmlformats.org/markup-compatibility/2006">
              <mc:Choice xmlns:v="urn:schemas-microsoft-com:vml" Requires="v">
                <p:oleObj spid="_x0000_s4099" name="" r:id="rId6" imgW="952500" imgH="254000" progId="Equation.KSEE3">
                  <p:embed/>
                </p:oleObj>
              </mc:Choice>
              <mc:Fallback>
                <p:oleObj name="" r:id="rId6" imgW="952500" imgH="254000" progId="Equation.KSEE3">
                  <p:embed/>
                  <p:pic>
                    <p:nvPicPr>
                      <p:cNvPr id="0" name="图片 4098"/>
                      <p:cNvPicPr/>
                      <p:nvPr/>
                    </p:nvPicPr>
                    <p:blipFill>
                      <a:blip r:embed="rId7"/>
                      <a:stretch>
                        <a:fillRect/>
                      </a:stretch>
                    </p:blipFill>
                    <p:spPr>
                      <a:xfrm>
                        <a:off x="6680200" y="2595245"/>
                        <a:ext cx="1653540" cy="441325"/>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8091171" y="3948113"/>
          <a:ext cx="840740" cy="323850"/>
        </p:xfrm>
        <a:graphic>
          <a:graphicData uri="http://schemas.openxmlformats.org/presentationml/2006/ole">
            <mc:AlternateContent xmlns:mc="http://schemas.openxmlformats.org/markup-compatibility/2006">
              <mc:Choice xmlns:v="urn:schemas-microsoft-com:vml" Requires="v">
                <p:oleObj spid="_x0000_s3" name="" r:id="rId8" imgW="495300" imgH="190500" progId="Equation.KSEE3">
                  <p:embed/>
                </p:oleObj>
              </mc:Choice>
              <mc:Fallback>
                <p:oleObj name="" r:id="rId8" imgW="495300" imgH="190500" progId="Equation.KSEE3">
                  <p:embed/>
                  <p:pic>
                    <p:nvPicPr>
                      <p:cNvPr id="0" name="图片 4096"/>
                      <p:cNvPicPr/>
                      <p:nvPr/>
                    </p:nvPicPr>
                    <p:blipFill>
                      <a:blip r:embed="rId9"/>
                      <a:stretch>
                        <a:fillRect/>
                      </a:stretch>
                    </p:blipFill>
                    <p:spPr>
                      <a:xfrm>
                        <a:off x="8091171" y="3948113"/>
                        <a:ext cx="840740" cy="323850"/>
                      </a:xfrm>
                      <a:prstGeom prst="rect">
                        <a:avLst/>
                      </a:prstGeom>
                    </p:spPr>
                  </p:pic>
                </p:oleObj>
              </mc:Fallback>
            </mc:AlternateContent>
          </a:graphicData>
        </a:graphic>
      </p:graphicFrame>
      <p:graphicFrame>
        <p:nvGraphicFramePr>
          <p:cNvPr id="15" name="对象 14">
            <a:hlinkClick r:id="" action="ppaction://ole?verb="/>
          </p:cNvPr>
          <p:cNvGraphicFramePr>
            <a:graphicFrameLocks noChangeAspect="1"/>
          </p:cNvGraphicFramePr>
          <p:nvPr/>
        </p:nvGraphicFramePr>
        <p:xfrm>
          <a:off x="9440545" y="3948430"/>
          <a:ext cx="788670" cy="341630"/>
        </p:xfrm>
        <a:graphic>
          <a:graphicData uri="http://schemas.openxmlformats.org/presentationml/2006/ole">
            <mc:AlternateContent xmlns:mc="http://schemas.openxmlformats.org/markup-compatibility/2006">
              <mc:Choice xmlns:v="urn:schemas-microsoft-com:vml" Requires="v">
                <p:oleObj spid="_x0000_s16" name="" r:id="rId10" imgW="469900" imgH="203200" progId="Equation.KSEE3">
                  <p:embed/>
                </p:oleObj>
              </mc:Choice>
              <mc:Fallback>
                <p:oleObj name="" r:id="rId10" imgW="469900" imgH="203200" progId="Equation.KSEE3">
                  <p:embed/>
                  <p:pic>
                    <p:nvPicPr>
                      <p:cNvPr id="0" name="图片 4096"/>
                      <p:cNvPicPr/>
                      <p:nvPr/>
                    </p:nvPicPr>
                    <p:blipFill>
                      <a:blip r:embed="rId11"/>
                      <a:stretch>
                        <a:fillRect/>
                      </a:stretch>
                    </p:blipFill>
                    <p:spPr>
                      <a:xfrm>
                        <a:off x="9440545" y="3948430"/>
                        <a:ext cx="788670" cy="341630"/>
                      </a:xfrm>
                      <a:prstGeom prst="rect">
                        <a:avLst/>
                      </a:prstGeom>
                    </p:spPr>
                  </p:pic>
                </p:oleObj>
              </mc:Fallback>
            </mc:AlternateContent>
          </a:graphicData>
        </a:graphic>
      </p:graphicFrame>
      <p:graphicFrame>
        <p:nvGraphicFramePr>
          <p:cNvPr id="17" name="对象 16">
            <a:hlinkClick r:id="" action="ppaction://ole?verb="/>
          </p:cNvPr>
          <p:cNvGraphicFramePr>
            <a:graphicFrameLocks noChangeAspect="1"/>
          </p:cNvGraphicFramePr>
          <p:nvPr/>
        </p:nvGraphicFramePr>
        <p:xfrm>
          <a:off x="10431780" y="4650105"/>
          <a:ext cx="937260" cy="349250"/>
        </p:xfrm>
        <a:graphic>
          <a:graphicData uri="http://schemas.openxmlformats.org/presentationml/2006/ole">
            <mc:AlternateContent xmlns:mc="http://schemas.openxmlformats.org/markup-compatibility/2006">
              <mc:Choice xmlns:v="urn:schemas-microsoft-com:vml" Requires="v">
                <p:oleObj spid="_x0000_s4100" name="" r:id="rId12" imgW="545465" imgH="203200" progId="Equation.KSEE3">
                  <p:embed/>
                </p:oleObj>
              </mc:Choice>
              <mc:Fallback>
                <p:oleObj name="" r:id="rId12" imgW="545465" imgH="203200" progId="Equation.KSEE3">
                  <p:embed/>
                  <p:pic>
                    <p:nvPicPr>
                      <p:cNvPr id="0" name="图片 4099"/>
                      <p:cNvPicPr/>
                      <p:nvPr/>
                    </p:nvPicPr>
                    <p:blipFill>
                      <a:blip r:embed="rId13"/>
                      <a:stretch>
                        <a:fillRect/>
                      </a:stretch>
                    </p:blipFill>
                    <p:spPr>
                      <a:xfrm>
                        <a:off x="10431780" y="4650105"/>
                        <a:ext cx="937260" cy="3492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3688</Words>
  <Application>WPS 演示</Application>
  <PresentationFormat>宽屏</PresentationFormat>
  <Paragraphs>127</Paragraphs>
  <Slides>19</Slides>
  <Notes>21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20</vt:i4>
      </vt:variant>
      <vt:variant>
        <vt:lpstr>幻灯片标题</vt:lpstr>
      </vt:variant>
      <vt:variant>
        <vt:i4>19</vt:i4>
      </vt:variant>
    </vt:vector>
  </HeadingPairs>
  <TitlesOfParts>
    <vt:vector size="55" baseType="lpstr">
      <vt:lpstr>Arial</vt:lpstr>
      <vt:lpstr>宋体</vt:lpstr>
      <vt:lpstr>Wingdings</vt:lpstr>
      <vt:lpstr>Bahnschrift Condensed</vt:lpstr>
      <vt:lpstr>Gill Sans Ultra Bold</vt:lpstr>
      <vt:lpstr>Segoe UI Black</vt:lpstr>
      <vt:lpstr>Times New Roman</vt:lpstr>
      <vt:lpstr>华康俪金黑W8(P)</vt:lpstr>
      <vt:lpstr>仿宋</vt:lpstr>
      <vt:lpstr>楷体</vt:lpstr>
      <vt:lpstr>等线</vt:lpstr>
      <vt:lpstr>微软雅黑</vt:lpstr>
      <vt:lpstr>Arial Unicode MS</vt:lpstr>
      <vt:lpstr>黑体</vt:lpstr>
      <vt:lpstr>华文中宋</vt:lpstr>
      <vt:lpstr>Office 主题​​</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Content</vt:lpstr>
      <vt:lpstr>Introduction</vt:lpstr>
      <vt:lpstr>Introduction</vt:lpstr>
      <vt:lpstr>Related Work</vt:lpstr>
      <vt:lpstr>Approach</vt:lpstr>
      <vt:lpstr>Approach</vt:lpstr>
      <vt:lpstr>Approach</vt:lpstr>
      <vt:lpstr>Approach</vt:lpstr>
      <vt:lpstr>Approach</vt:lpstr>
      <vt:lpstr>Approach</vt:lpstr>
      <vt:lpstr>CKG-aware response retrieval model</vt:lpstr>
      <vt:lpstr>CKG-aware response retrieval model</vt:lpstr>
      <vt:lpstr>Approach</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冯大宝</cp:lastModifiedBy>
  <cp:revision>831</cp:revision>
  <dcterms:created xsi:type="dcterms:W3CDTF">2017-04-22T07:59:00Z</dcterms:created>
  <dcterms:modified xsi:type="dcterms:W3CDTF">2021-04-11T06:54:49Z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